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1.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69"/>
  </p:notesMasterIdLst>
  <p:sldIdLst>
    <p:sldId id="522" r:id="rId2"/>
    <p:sldId id="568" r:id="rId3"/>
    <p:sldId id="529" r:id="rId4"/>
    <p:sldId id="367" r:id="rId5"/>
    <p:sldId id="512" r:id="rId6"/>
    <p:sldId id="608" r:id="rId7"/>
    <p:sldId id="513" r:id="rId8"/>
    <p:sldId id="569" r:id="rId9"/>
    <p:sldId id="571" r:id="rId10"/>
    <p:sldId id="574" r:id="rId11"/>
    <p:sldId id="572" r:id="rId12"/>
    <p:sldId id="573" r:id="rId13"/>
    <p:sldId id="622" r:id="rId14"/>
    <p:sldId id="463" r:id="rId15"/>
    <p:sldId id="329" r:id="rId16"/>
    <p:sldId id="611" r:id="rId17"/>
    <p:sldId id="511" r:id="rId18"/>
    <p:sldId id="610" r:id="rId19"/>
    <p:sldId id="576" r:id="rId20"/>
    <p:sldId id="577" r:id="rId21"/>
    <p:sldId id="579" r:id="rId22"/>
    <p:sldId id="606" r:id="rId23"/>
    <p:sldId id="624" r:id="rId24"/>
    <p:sldId id="565" r:id="rId25"/>
    <p:sldId id="526" r:id="rId26"/>
    <p:sldId id="524" r:id="rId27"/>
    <p:sldId id="528" r:id="rId28"/>
    <p:sldId id="539" r:id="rId29"/>
    <p:sldId id="530" r:id="rId30"/>
    <p:sldId id="474" r:id="rId31"/>
    <p:sldId id="613" r:id="rId32"/>
    <p:sldId id="612" r:id="rId33"/>
    <p:sldId id="615" r:id="rId34"/>
    <p:sldId id="616" r:id="rId35"/>
    <p:sldId id="536" r:id="rId36"/>
    <p:sldId id="531" r:id="rId37"/>
    <p:sldId id="532" r:id="rId38"/>
    <p:sldId id="533" r:id="rId39"/>
    <p:sldId id="534" r:id="rId40"/>
    <p:sldId id="623" r:id="rId41"/>
    <p:sldId id="540" r:id="rId42"/>
    <p:sldId id="566" r:id="rId43"/>
    <p:sldId id="575" r:id="rId44"/>
    <p:sldId id="590" r:id="rId45"/>
    <p:sldId id="618" r:id="rId46"/>
    <p:sldId id="547" r:id="rId47"/>
    <p:sldId id="558" r:id="rId48"/>
    <p:sldId id="620" r:id="rId49"/>
    <p:sldId id="584" r:id="rId50"/>
    <p:sldId id="561" r:id="rId51"/>
    <p:sldId id="559" r:id="rId52"/>
    <p:sldId id="600" r:id="rId53"/>
    <p:sldId id="544" r:id="rId54"/>
    <p:sldId id="564" r:id="rId55"/>
    <p:sldId id="598" r:id="rId56"/>
    <p:sldId id="605" r:id="rId57"/>
    <p:sldId id="621" r:id="rId58"/>
    <p:sldId id="599" r:id="rId59"/>
    <p:sldId id="596" r:id="rId60"/>
    <p:sldId id="595" r:id="rId61"/>
    <p:sldId id="546" r:id="rId62"/>
    <p:sldId id="507" r:id="rId63"/>
    <p:sldId id="503" r:id="rId64"/>
    <p:sldId id="493" r:id="rId65"/>
    <p:sldId id="604" r:id="rId66"/>
    <p:sldId id="602" r:id="rId67"/>
    <p:sldId id="607"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FB27E7A-E944-4344-8000-532F120A45FE}">
          <p14:sldIdLst>
            <p14:sldId id="522"/>
            <p14:sldId id="568"/>
            <p14:sldId id="529"/>
            <p14:sldId id="367"/>
            <p14:sldId id="512"/>
            <p14:sldId id="608"/>
            <p14:sldId id="513"/>
            <p14:sldId id="569"/>
            <p14:sldId id="571"/>
            <p14:sldId id="574"/>
            <p14:sldId id="572"/>
            <p14:sldId id="573"/>
            <p14:sldId id="622"/>
            <p14:sldId id="463"/>
            <p14:sldId id="329"/>
            <p14:sldId id="611"/>
            <p14:sldId id="511"/>
            <p14:sldId id="610"/>
            <p14:sldId id="576"/>
            <p14:sldId id="577"/>
            <p14:sldId id="579"/>
            <p14:sldId id="606"/>
            <p14:sldId id="624"/>
            <p14:sldId id="565"/>
            <p14:sldId id="526"/>
            <p14:sldId id="524"/>
            <p14:sldId id="528"/>
            <p14:sldId id="539"/>
            <p14:sldId id="530"/>
            <p14:sldId id="474"/>
            <p14:sldId id="613"/>
            <p14:sldId id="612"/>
            <p14:sldId id="615"/>
            <p14:sldId id="616"/>
            <p14:sldId id="536"/>
            <p14:sldId id="531"/>
            <p14:sldId id="532"/>
            <p14:sldId id="533"/>
            <p14:sldId id="534"/>
            <p14:sldId id="623"/>
            <p14:sldId id="540"/>
            <p14:sldId id="566"/>
            <p14:sldId id="575"/>
            <p14:sldId id="590"/>
            <p14:sldId id="618"/>
            <p14:sldId id="547"/>
            <p14:sldId id="558"/>
            <p14:sldId id="620"/>
            <p14:sldId id="584"/>
            <p14:sldId id="561"/>
            <p14:sldId id="559"/>
            <p14:sldId id="600"/>
            <p14:sldId id="544"/>
            <p14:sldId id="564"/>
            <p14:sldId id="598"/>
            <p14:sldId id="605"/>
            <p14:sldId id="621"/>
            <p14:sldId id="599"/>
            <p14:sldId id="596"/>
            <p14:sldId id="595"/>
            <p14:sldId id="546"/>
            <p14:sldId id="507"/>
            <p14:sldId id="503"/>
            <p14:sldId id="493"/>
            <p14:sldId id="604"/>
            <p14:sldId id="602"/>
            <p14:sldId id="60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y MacKinnon" initials="KM" lastIdx="37" clrIdx="0">
    <p:extLst>
      <p:ext uri="{19B8F6BF-5375-455C-9EA6-DF929625EA0E}">
        <p15:presenceInfo xmlns:p15="http://schemas.microsoft.com/office/powerpoint/2012/main" userId="60b1db9dba73050a" providerId="Windows Live"/>
      </p:ext>
    </p:extLst>
  </p:cmAuthor>
  <p:cmAuthor id="2" name="KELLEHER Jennifer" initials="KJ" lastIdx="31" clrIdx="1">
    <p:extLst>
      <p:ext uri="{19B8F6BF-5375-455C-9EA6-DF929625EA0E}">
        <p15:presenceInfo xmlns:p15="http://schemas.microsoft.com/office/powerpoint/2012/main" userId="KELLEHER Jennifer" providerId="None"/>
      </p:ext>
    </p:extLst>
  </p:cmAuthor>
  <p:cmAuthor id="3" name="harry@futurelaw.org" initials="h" lastIdx="34" clrIdx="2">
    <p:extLst>
      <p:ext uri="{19B8F6BF-5375-455C-9EA6-DF929625EA0E}">
        <p15:presenceInfo xmlns:p15="http://schemas.microsoft.com/office/powerpoint/2012/main" userId="fafe33849e6fa735" providerId="Windows Live"/>
      </p:ext>
    </p:extLst>
  </p:cmAuthor>
  <p:cmAuthor id="4" name="KELLEHER Jennifer" initials="KJ [2]" lastIdx="2" clrIdx="3">
    <p:extLst>
      <p:ext uri="{19B8F6BF-5375-455C-9EA6-DF929625EA0E}">
        <p15:presenceInfo xmlns:p15="http://schemas.microsoft.com/office/powerpoint/2012/main" userId="S::kelleherj@iucn.org::1d78d86f-d83e-4a61-bd4f-8f0dd23392f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210A2"/>
    <a:srgbClr val="070863"/>
    <a:srgbClr val="1210E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EC8720-6D7C-924A-D2AA-4BEE4014AC29}" v="2" dt="2021-05-12T13:10:16.425"/>
    <p1510:client id="{5D6CC79F-F015-B000-E13D-5ECDE256B111}" v="2" dt="2021-05-13T07:21:03.60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1" autoAdjust="0"/>
    <p:restoredTop sz="84507" autoAdjust="0"/>
  </p:normalViewPr>
  <p:slideViewPr>
    <p:cSldViewPr snapToGrid="0" snapToObjects="1">
      <p:cViewPr varScale="1">
        <p:scale>
          <a:sx n="103" d="100"/>
          <a:sy n="103" d="100"/>
        </p:scale>
        <p:origin x="1888" y="184"/>
      </p:cViewPr>
      <p:guideLst>
        <p:guide orient="horz" pos="2160"/>
        <p:guide pos="2880"/>
      </p:guideLst>
    </p:cSldViewPr>
  </p:slideViewPr>
  <p:outlineViewPr>
    <p:cViewPr>
      <p:scale>
        <a:sx n="33" d="100"/>
        <a:sy n="33" d="100"/>
      </p:scale>
      <p:origin x="0" y="-697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commentAuthors" Target="commentAuthors.xml"/><Relationship Id="rId75"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A627076-ABD8-FA41-891D-3EDAE4716FDC}">
      <dgm:prSet phldrT="[Text]" custT="1"/>
      <dgm:spPr>
        <a:solidFill>
          <a:schemeClr val="bg1">
            <a:lumMod val="65000"/>
            <a:alpha val="90000"/>
          </a:schemeClr>
        </a:solidFill>
      </dgm:spPr>
      <dgm:t>
        <a:bodyPr/>
        <a:lstStyle/>
        <a:p>
          <a:r>
            <a:rPr lang="en-US" sz="2400" dirty="0"/>
            <a:t>Less intention to conserve biodiversity</a:t>
          </a:r>
        </a:p>
      </dgm:t>
    </dgm:pt>
    <dgm:pt modelId="{0B12D9AB-6EFE-DE4F-99CF-7F11B25F1F18}" type="parTrans" cxnId="{FD586E56-A2EE-9440-B418-A93BA9F6C5F1}">
      <dgm:prSet/>
      <dgm:spPr/>
      <dgm:t>
        <a:bodyPr/>
        <a:lstStyle/>
        <a:p>
          <a:endParaRPr lang="en-US"/>
        </a:p>
      </dgm:t>
    </dgm:pt>
    <dgm:pt modelId="{08EF1CC8-0B67-274F-8AE1-E56EBBBA515C}" type="sibTrans" cxnId="{FD586E56-A2EE-9440-B418-A93BA9F6C5F1}">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en-US" sz="2200" dirty="0"/>
            <a:t>More intention to conserve biodiversity </a:t>
          </a:r>
        </a:p>
      </dgm:t>
    </dgm:pt>
    <dgm:pt modelId="{FAD98F46-2088-9C41-893D-8B737D415D74}" type="parTrans" cxnId="{55EF8D0E-4EC9-B94F-BD3D-9C20E0039F2B}">
      <dgm:prSet/>
      <dgm:spPr/>
      <dgm:t>
        <a:bodyPr/>
        <a:lstStyle/>
        <a:p>
          <a:endParaRPr lang="en-US"/>
        </a:p>
      </dgm:t>
    </dgm:pt>
    <dgm:pt modelId="{D994DF1F-0FAB-2B49-9FFE-E8E95778CE5C}" type="sibTrans" cxnId="{55EF8D0E-4EC9-B94F-BD3D-9C20E0039F2B}">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pt>
  </dgm:ptLst>
  <dgm:cxnLst>
    <dgm:cxn modelId="{55EF8D0E-4EC9-B94F-BD3D-9C20E0039F2B}" srcId="{0F81D814-171C-E54E-A77E-2CD3390250C5}" destId="{9041C967-F73D-4246-8E0B-8D8E5B6EF7BD}" srcOrd="1" destOrd="0" parTransId="{FAD98F46-2088-9C41-893D-8B737D415D74}" sibTransId="{D994DF1F-0FAB-2B49-9FFE-E8E95778CE5C}"/>
    <dgm:cxn modelId="{8CA69620-A9FD-5E44-A1F6-8FB6C24C5790}" type="presOf" srcId="{0F81D814-171C-E54E-A77E-2CD3390250C5}" destId="{BF74AFB8-8264-2042-86BB-745817ED16C3}" srcOrd="0" destOrd="0" presId="urn:microsoft.com/office/officeart/2005/8/layout/chevron1"/>
    <dgm:cxn modelId="{FD586E56-A2EE-9440-B418-A93BA9F6C5F1}" srcId="{0F81D814-171C-E54E-A77E-2CD3390250C5}" destId="{BA627076-ABD8-FA41-891D-3EDAE4716FDC}" srcOrd="0" destOrd="0" parTransId="{0B12D9AB-6EFE-DE4F-99CF-7F11B25F1F18}" sibTransId="{08EF1CC8-0B67-274F-8AE1-E56EBBBA515C}"/>
    <dgm:cxn modelId="{41DBBB8F-EBC1-8F4A-A19A-2CB62A2E9EBF}" type="presOf" srcId="{BA627076-ABD8-FA41-891D-3EDAE4716FDC}" destId="{F109BE83-EA72-1E49-B66D-3C7BE351A14A}" srcOrd="0" destOrd="0" presId="urn:microsoft.com/office/officeart/2005/8/layout/chevron1"/>
    <dgm:cxn modelId="{3A5560D4-60B2-6942-88BB-47B014404C25}" type="presOf" srcId="{9041C967-F73D-4246-8E0B-8D8E5B6EF7BD}" destId="{2A80C5F2-5C0C-CC4F-BC56-9981C95ACD25}" srcOrd="0" destOrd="0" presId="urn:microsoft.com/office/officeart/2005/8/layout/chevron1"/>
    <dgm:cxn modelId="{942DB2B6-2BA4-9A4E-B8F4-968CF02765B6}" type="presParOf" srcId="{BF74AFB8-8264-2042-86BB-745817ED16C3}" destId="{F109BE83-EA72-1E49-B66D-3C7BE351A14A}" srcOrd="0" destOrd="0" presId="urn:microsoft.com/office/officeart/2005/8/layout/chevron1"/>
    <dgm:cxn modelId="{68D6E8B5-975E-464C-8ACB-217EE6A623EE}" type="presParOf" srcId="{BF74AFB8-8264-2042-86BB-745817ED16C3}" destId="{D797EA54-023E-A342-AB08-CEE5C9C402D9}" srcOrd="1" destOrd="0" presId="urn:microsoft.com/office/officeart/2005/8/layout/chevron1"/>
    <dgm:cxn modelId="{4FAC11E6-522F-6C40-A0AB-3D583D60972F}"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F74AFB8-8264-2042-86BB-745817ED16C3}" type="pres">
      <dgm:prSet presAssocID="{0F81D814-171C-E54E-A77E-2CD3390250C5}" presName="Name0" presStyleCnt="0">
        <dgm:presLayoutVars>
          <dgm:dir/>
          <dgm:animLvl val="lvl"/>
          <dgm:resizeHandles val="exact"/>
        </dgm:presLayoutVars>
      </dgm:prSet>
      <dgm:spPr/>
    </dgm:pt>
  </dgm:ptLst>
  <dgm:cxnLst>
    <dgm:cxn modelId="{28108742-50DE-2741-BCE3-CE4F398CA855}" type="presOf" srcId="{0F81D814-171C-E54E-A77E-2CD3390250C5}" destId="{BF74AFB8-8264-2042-86BB-745817ED16C3}"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 loCatId="" qsTypeId="urn:microsoft.com/office/officeart/2005/8/quickstyle/simple4" qsCatId="simple" csTypeId="urn:microsoft.com/office/officeart/2005/8/colors/accent1_2" csCatId="accent1" phldr="1"/>
      <dgm:spPr/>
      <dgm:t>
        <a:bodyPr/>
        <a:lstStyle/>
        <a:p>
          <a:endParaRPr lang="en-US"/>
        </a:p>
      </dgm:t>
    </dgm:pt>
    <dgm:pt modelId="{0F84E062-F94A-7642-8BF3-51E6618A78AE}">
      <dgm:prSet phldrT="[Text]" custT="1"/>
      <dgm:spPr>
        <a:solidFill>
          <a:srgbClr val="00B0F0"/>
        </a:solidFill>
      </dgm:spPr>
      <dgm:t>
        <a:bodyPr/>
        <a:lstStyle/>
        <a:p>
          <a:r>
            <a:rPr lang="en-US" sz="2000" dirty="0">
              <a:solidFill>
                <a:schemeClr val="tx1"/>
              </a:solidFill>
              <a:latin typeface="+mj-lt"/>
            </a:rPr>
            <a:t>Ancillary</a:t>
          </a:r>
        </a:p>
      </dgm:t>
    </dgm:pt>
    <dgm:pt modelId="{D5201F2F-ACED-154E-B931-41CDFF234D5B}" type="parTrans" cxnId="{44DE741C-C003-0A4F-BDDD-E144398E52D4}">
      <dgm:prSet/>
      <dgm:spPr/>
      <dgm:t>
        <a:bodyPr/>
        <a:lstStyle/>
        <a:p>
          <a:endParaRPr lang="en-US"/>
        </a:p>
      </dgm:t>
    </dgm:pt>
    <dgm:pt modelId="{D356D45F-659A-3C4B-8CD2-8B59B4856BDB}" type="sibTrans" cxnId="{44DE741C-C003-0A4F-BDDD-E144398E52D4}">
      <dgm:prSet/>
      <dgm:spPr/>
      <dgm:t>
        <a:bodyPr/>
        <a:lstStyle/>
        <a:p>
          <a:endParaRPr lang="en-US"/>
        </a:p>
      </dgm:t>
    </dgm:pt>
    <dgm:pt modelId="{50353D9C-DD01-614A-A23B-5332625B9807}">
      <dgm:prSet phldrT="[Text]" custT="1"/>
      <dgm:spPr/>
      <dgm:t>
        <a:bodyPr/>
        <a:lstStyle/>
        <a:p>
          <a:endParaRPr lang="en-US" sz="1800" dirty="0">
            <a:solidFill>
              <a:schemeClr val="tx1"/>
            </a:solidFill>
          </a:endParaRPr>
        </a:p>
        <a:p>
          <a:endParaRPr lang="en-US" sz="1400" dirty="0">
            <a:solidFill>
              <a:schemeClr val="tx1"/>
            </a:solidFill>
          </a:endParaRPr>
        </a:p>
      </dgm:t>
    </dgm:pt>
    <dgm:pt modelId="{05D1661D-35EC-3946-9A19-2E3A17BEA9C4}" type="parTrans" cxnId="{F5D5A9F7-5822-8447-9F4C-B9F110860ACA}">
      <dgm:prSet/>
      <dgm:spPr/>
      <dgm:t>
        <a:bodyPr/>
        <a:lstStyle/>
        <a:p>
          <a:endParaRPr lang="en-US"/>
        </a:p>
      </dgm:t>
    </dgm:pt>
    <dgm:pt modelId="{3426B428-6CAF-0440-806A-10B451D07770}" type="sibTrans" cxnId="{F5D5A9F7-5822-8447-9F4C-B9F110860ACA}">
      <dgm:prSet/>
      <dgm:spPr/>
      <dgm:t>
        <a:bodyPr/>
        <a:lstStyle/>
        <a:p>
          <a:endParaRPr lang="en-US"/>
        </a:p>
      </dgm:t>
    </dgm:pt>
    <dgm:pt modelId="{59DE8829-8537-C44F-9BAC-432D9DA0C3B1}">
      <dgm:prSet phldrT="[Text]" custT="1"/>
      <dgm:spPr>
        <a:solidFill>
          <a:srgbClr val="00B0F0"/>
        </a:solidFill>
      </dgm:spPr>
      <dgm:t>
        <a:bodyPr/>
        <a:lstStyle/>
        <a:p>
          <a:r>
            <a:rPr lang="en-US" sz="2000" dirty="0">
              <a:solidFill>
                <a:srgbClr val="000000"/>
              </a:solidFill>
              <a:latin typeface="+mj-lt"/>
            </a:rPr>
            <a:t>Secondary</a:t>
          </a:r>
        </a:p>
      </dgm:t>
    </dgm:pt>
    <dgm:pt modelId="{2D5BBED7-DEED-C14E-AC7B-AF5DE15679FF}" type="parTrans" cxnId="{8AEA1551-3447-A444-81EA-D713809BBB12}">
      <dgm:prSet/>
      <dgm:spPr/>
      <dgm:t>
        <a:bodyPr/>
        <a:lstStyle/>
        <a:p>
          <a:endParaRPr lang="en-US"/>
        </a:p>
      </dgm:t>
    </dgm:pt>
    <dgm:pt modelId="{7F3B4C69-0DCD-3A4C-B1F3-E8B143BC4CB0}" type="sibTrans" cxnId="{8AEA1551-3447-A444-81EA-D713809BBB12}">
      <dgm:prSet/>
      <dgm:spPr/>
      <dgm:t>
        <a:bodyPr/>
        <a:lstStyle/>
        <a:p>
          <a:endParaRPr lang="en-US"/>
        </a:p>
      </dgm:t>
    </dgm:pt>
    <dgm:pt modelId="{8FAA250D-B767-5B43-94C7-2CF92D093BD3}">
      <dgm:prSet phldrT="[Text]" custT="1"/>
      <dgm:spPr/>
      <dgm:t>
        <a:bodyPr/>
        <a:lstStyle/>
        <a:p>
          <a:endParaRPr lang="en-GB" sz="1800" dirty="0">
            <a:solidFill>
              <a:schemeClr val="tx1"/>
            </a:solidFill>
          </a:endParaRPr>
        </a:p>
        <a:p>
          <a:endParaRPr lang="en-GB" sz="1800" dirty="0">
            <a:solidFill>
              <a:schemeClr val="tx1"/>
            </a:solidFill>
          </a:endParaRPr>
        </a:p>
      </dgm:t>
    </dgm:pt>
    <dgm:pt modelId="{845F4CAE-9904-3243-B237-5A773B34FA31}" type="parTrans" cxnId="{79641DDA-0363-974A-8347-0888D4F19DE1}">
      <dgm:prSet/>
      <dgm:spPr/>
      <dgm:t>
        <a:bodyPr/>
        <a:lstStyle/>
        <a:p>
          <a:endParaRPr lang="en-US"/>
        </a:p>
      </dgm:t>
    </dgm:pt>
    <dgm:pt modelId="{C6F00F74-F0D1-6F47-B71A-76D701F22251}" type="sibTrans" cxnId="{79641DDA-0363-974A-8347-0888D4F19DE1}">
      <dgm:prSet/>
      <dgm:spPr/>
      <dgm:t>
        <a:bodyPr/>
        <a:lstStyle/>
        <a:p>
          <a:endParaRPr lang="en-US"/>
        </a:p>
      </dgm:t>
    </dgm:pt>
    <dgm:pt modelId="{EA9344A8-701F-5F43-9C86-71000C9EEAC4}">
      <dgm:prSet phldrT="[Text]" custT="1"/>
      <dgm:spPr>
        <a:solidFill>
          <a:srgbClr val="00B0F0"/>
        </a:solidFill>
      </dgm:spPr>
      <dgm:t>
        <a:bodyPr/>
        <a:lstStyle/>
        <a:p>
          <a:r>
            <a:rPr lang="en-US" sz="2000" dirty="0">
              <a:solidFill>
                <a:srgbClr val="000000"/>
              </a:solidFill>
              <a:latin typeface="+mj-lt"/>
            </a:rPr>
            <a:t>Primary</a:t>
          </a:r>
        </a:p>
      </dgm:t>
    </dgm:pt>
    <dgm:pt modelId="{E53FF638-A235-264E-A721-E80F4357BD41}" type="parTrans" cxnId="{172DC9BF-A59E-504B-8763-D7BCF498B9D7}">
      <dgm:prSet/>
      <dgm:spPr/>
      <dgm:t>
        <a:bodyPr/>
        <a:lstStyle/>
        <a:p>
          <a:endParaRPr lang="en-US"/>
        </a:p>
      </dgm:t>
    </dgm:pt>
    <dgm:pt modelId="{ED899937-2553-774C-A6FB-F10CBFDAB96F}" type="sibTrans" cxnId="{172DC9BF-A59E-504B-8763-D7BCF498B9D7}">
      <dgm:prSet/>
      <dgm:spPr/>
      <dgm:t>
        <a:bodyPr/>
        <a:lstStyle/>
        <a:p>
          <a:endParaRPr lang="en-US"/>
        </a:p>
      </dgm:t>
    </dgm:pt>
    <dgm:pt modelId="{3D6132AE-728C-9B4B-A50A-CCB66229BC6D}">
      <dgm:prSet phldrT="[Text]" custT="1"/>
      <dgm:spPr/>
      <dgm:t>
        <a:bodyPr/>
        <a:lstStyle/>
        <a:p>
          <a:endParaRPr lang="en-US" sz="1400" dirty="0">
            <a:solidFill>
              <a:schemeClr val="tx1"/>
            </a:solidFill>
          </a:endParaRPr>
        </a:p>
      </dgm:t>
    </dgm:pt>
    <dgm:pt modelId="{F39C8D9B-2E8A-004A-89A3-F440A51916D7}" type="parTrans" cxnId="{9649DAF5-B788-F54A-847D-0BBA414388A4}">
      <dgm:prSet/>
      <dgm:spPr/>
      <dgm:t>
        <a:bodyPr/>
        <a:lstStyle/>
        <a:p>
          <a:endParaRPr lang="en-US"/>
        </a:p>
      </dgm:t>
    </dgm:pt>
    <dgm:pt modelId="{29A121CE-154A-144E-9494-5FC3AB79E3C0}" type="sibTrans" cxnId="{9649DAF5-B788-F54A-847D-0BBA414388A4}">
      <dgm:prSet/>
      <dgm:spPr/>
      <dgm:t>
        <a:bodyPr/>
        <a:lstStyle/>
        <a:p>
          <a:endParaRPr lang="en-US"/>
        </a:p>
      </dgm:t>
    </dgm:pt>
    <dgm:pt modelId="{41BE8FC6-D805-584E-A3D8-05850EEC9A8D}">
      <dgm:prSet phldrT="[Text]" custT="1"/>
      <dgm:spPr>
        <a:solidFill>
          <a:srgbClr val="FFFF00"/>
        </a:solidFill>
      </dgm:spPr>
      <dgm:t>
        <a:bodyPr/>
        <a:lstStyle/>
        <a:p>
          <a:r>
            <a:rPr lang="en-US" sz="2000" dirty="0">
              <a:solidFill>
                <a:schemeClr val="tx1"/>
              </a:solidFill>
              <a:latin typeface="+mj-lt"/>
            </a:rPr>
            <a:t>Protected areas</a:t>
          </a:r>
        </a:p>
      </dgm:t>
    </dgm:pt>
    <dgm:pt modelId="{93E54566-C93A-094A-BB41-D31965366F05}" type="parTrans" cxnId="{0B1B8FAB-64A9-3243-95A2-A1B10C941D2A}">
      <dgm:prSet/>
      <dgm:spPr/>
      <dgm:t>
        <a:bodyPr/>
        <a:lstStyle/>
        <a:p>
          <a:endParaRPr lang="en-US"/>
        </a:p>
      </dgm:t>
    </dgm:pt>
    <dgm:pt modelId="{316F820C-9089-8446-AF76-D05742EF1FCA}" type="sibTrans" cxnId="{0B1B8FAB-64A9-3243-95A2-A1B10C941D2A}">
      <dgm:prSet/>
      <dgm:spPr/>
      <dgm:t>
        <a:bodyPr/>
        <a:lstStyle/>
        <a:p>
          <a:endParaRPr lang="en-US"/>
        </a:p>
      </dgm:t>
    </dgm:pt>
    <dgm:pt modelId="{AE872EA4-3E49-144C-B877-3E4B3DA1E0A0}">
      <dgm:prSet phldrT="[Text]" custT="1"/>
      <dgm:spPr/>
      <dgm:t>
        <a:bodyPr/>
        <a:lstStyle/>
        <a:p>
          <a:r>
            <a:rPr lang="en-US" sz="1800" dirty="0">
              <a:solidFill>
                <a:srgbClr val="000000"/>
              </a:solidFill>
              <a:latin typeface="+mj-lt"/>
            </a:rPr>
            <a:t>- Primary conservation objective </a:t>
          </a:r>
        </a:p>
        <a:p>
          <a:endParaRPr lang="en-US" sz="1400" dirty="0">
            <a:solidFill>
              <a:srgbClr val="000000"/>
            </a:solidFill>
          </a:endParaRPr>
        </a:p>
        <a:p>
          <a:r>
            <a:rPr lang="en-US" sz="1800" dirty="0">
              <a:solidFill>
                <a:srgbClr val="000000"/>
              </a:solidFill>
              <a:latin typeface="+mj-lt"/>
            </a:rPr>
            <a:t>- Recognized as a protected area</a:t>
          </a:r>
        </a:p>
      </dgm:t>
    </dgm:pt>
    <dgm:pt modelId="{7C4B56DE-299D-DF4E-AE9F-10CB30685ED1}" type="parTrans" cxnId="{2718E879-5BC8-FC44-B7F6-803FC973153D}">
      <dgm:prSet/>
      <dgm:spPr/>
      <dgm:t>
        <a:bodyPr/>
        <a:lstStyle/>
        <a:p>
          <a:endParaRPr lang="en-US"/>
        </a:p>
      </dgm:t>
    </dgm:pt>
    <dgm:pt modelId="{EA67143A-2A0B-044C-BB49-CCFF019B2FD3}" type="sibTrans" cxnId="{2718E879-5BC8-FC44-B7F6-803FC973153D}">
      <dgm:prSet/>
      <dgm:spPr/>
      <dgm:t>
        <a:bodyPr/>
        <a:lstStyle/>
        <a:p>
          <a:endParaRPr lang="en-US"/>
        </a:p>
      </dgm:t>
    </dgm:pt>
    <dgm:pt modelId="{12D1E3FB-F4A8-2A4E-A848-9908B4EC6618}">
      <dgm:prSet phldrT="[Text]" custT="1"/>
      <dgm:spPr/>
      <dgm:t>
        <a:bodyPr/>
        <a:lstStyle/>
        <a:p>
          <a:endParaRPr lang="en-US" sz="1800" dirty="0">
            <a:solidFill>
              <a:schemeClr val="tx1"/>
            </a:solidFill>
          </a:endParaRPr>
        </a:p>
      </dgm:t>
    </dgm:pt>
    <dgm:pt modelId="{3C002C16-DB73-FE41-A4D2-AD229F9E0AE1}" type="parTrans" cxnId="{2D6EDD30-07E6-2146-99DD-9A995E88D848}">
      <dgm:prSet/>
      <dgm:spPr/>
      <dgm:t>
        <a:bodyPr/>
        <a:lstStyle/>
        <a:p>
          <a:endParaRPr lang="en-US"/>
        </a:p>
      </dgm:t>
    </dgm:pt>
    <dgm:pt modelId="{20654617-9E77-A640-99C5-08BA63A3DB24}" type="sibTrans" cxnId="{2D6EDD30-07E6-2146-99DD-9A995E88D848}">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4"/>
      <dgm:spPr/>
    </dgm:pt>
    <dgm:pt modelId="{24525743-4E0F-0742-8F76-2769FF1122D1}" type="pres">
      <dgm:prSet presAssocID="{0F84E062-F94A-7642-8BF3-51E6618A78AE}" presName="parentNode" presStyleLbl="node1" presStyleIdx="0" presStyleCnt="4">
        <dgm:presLayoutVars>
          <dgm:chMax val="0"/>
          <dgm:bulletEnabled val="1"/>
        </dgm:presLayoutVars>
      </dgm:prSet>
      <dgm:spPr/>
    </dgm:pt>
    <dgm:pt modelId="{3023BFD0-AD13-8944-9DBB-3F1CCBEAED5F}" type="pres">
      <dgm:prSet presAssocID="{0F84E062-F94A-7642-8BF3-51E6618A78AE}" presName="childNode" presStyleLbl="node1" presStyleIdx="0" presStyleCnt="4">
        <dgm:presLayoutVars>
          <dgm:bulletEnabled val="1"/>
        </dgm:presLayoutVars>
      </dgm:prSet>
      <dgm:spPr/>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3"/>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4"/>
      <dgm:spPr/>
    </dgm:pt>
    <dgm:pt modelId="{6DB13B55-C915-C049-A6EF-DB251D5B88E4}" type="pres">
      <dgm:prSet presAssocID="{59DE8829-8537-C44F-9BAC-432D9DA0C3B1}" presName="parentNode" presStyleLbl="node1" presStyleIdx="1" presStyleCnt="4">
        <dgm:presLayoutVars>
          <dgm:chMax val="0"/>
          <dgm:bulletEnabled val="1"/>
        </dgm:presLayoutVars>
      </dgm:prSet>
      <dgm:spPr/>
    </dgm:pt>
    <dgm:pt modelId="{274AC366-3E98-6845-BEF9-22901A60C16F}" type="pres">
      <dgm:prSet presAssocID="{59DE8829-8537-C44F-9BAC-432D9DA0C3B1}" presName="childNode" presStyleLbl="node1" presStyleIdx="1" presStyleCnt="4">
        <dgm:presLayoutVars>
          <dgm:bulletEnabled val="1"/>
        </dgm:presLayoutVars>
      </dgm:prSet>
      <dgm:spPr/>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3"/>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4"/>
      <dgm:spPr/>
    </dgm:pt>
    <dgm:pt modelId="{FD7941C9-786B-E34D-A04C-97EF4ACE964F}" type="pres">
      <dgm:prSet presAssocID="{EA9344A8-701F-5F43-9C86-71000C9EEAC4}" presName="parentNode" presStyleLbl="node1" presStyleIdx="2" presStyleCnt="4">
        <dgm:presLayoutVars>
          <dgm:chMax val="0"/>
          <dgm:bulletEnabled val="1"/>
        </dgm:presLayoutVars>
      </dgm:prSet>
      <dgm:spPr/>
    </dgm:pt>
    <dgm:pt modelId="{40046445-2F50-9D47-AA5B-CF25784F2E19}" type="pres">
      <dgm:prSet presAssocID="{EA9344A8-701F-5F43-9C86-71000C9EEAC4}" presName="childNode" presStyleLbl="node1" presStyleIdx="2" presStyleCnt="4">
        <dgm:presLayoutVars>
          <dgm:bulletEnabled val="1"/>
        </dgm:presLayoutVars>
      </dgm:prSet>
      <dgm:spPr/>
    </dgm:pt>
    <dgm:pt modelId="{D8C87288-599C-B14D-AAC0-C9BC4519D06A}" type="pres">
      <dgm:prSet presAssocID="{ED899937-2553-774C-A6FB-F10CBFDAB96F}" presName="hSp" presStyleCnt="0"/>
      <dgm:spPr/>
    </dgm:pt>
    <dgm:pt modelId="{DEC1272B-37E1-F044-A781-0EC9800B8A0B}" type="pres">
      <dgm:prSet presAssocID="{ED899937-2553-774C-A6FB-F10CBFDAB96F}" presName="vProcSp" presStyleCnt="0"/>
      <dgm:spPr/>
    </dgm:pt>
    <dgm:pt modelId="{70F419DA-46C7-7447-B51F-C0A537473F14}" type="pres">
      <dgm:prSet presAssocID="{ED899937-2553-774C-A6FB-F10CBFDAB96F}" presName="vSp1" presStyleCnt="0"/>
      <dgm:spPr/>
    </dgm:pt>
    <dgm:pt modelId="{26419D26-B7C6-404E-80D4-08ED3C776877}" type="pres">
      <dgm:prSet presAssocID="{ED899937-2553-774C-A6FB-F10CBFDAB96F}" presName="simulatedConn" presStyleLbl="solidFgAcc1" presStyleIdx="2" presStyleCnt="3"/>
      <dgm:spPr>
        <a:solidFill>
          <a:srgbClr val="FF6600"/>
        </a:solidFill>
      </dgm:spPr>
    </dgm:pt>
    <dgm:pt modelId="{FC70CDEF-7BBB-054C-AE5F-504FE897D29C}" type="pres">
      <dgm:prSet presAssocID="{ED899937-2553-774C-A6FB-F10CBFDAB96F}" presName="vSp2" presStyleCnt="0"/>
      <dgm:spPr/>
    </dgm:pt>
    <dgm:pt modelId="{B8D07CB8-A39A-8D48-88FE-E65883AA70D6}" type="pres">
      <dgm:prSet presAssocID="{ED899937-2553-774C-A6FB-F10CBFDAB96F}" presName="sibTrans" presStyleCnt="0"/>
      <dgm:spPr/>
    </dgm:pt>
    <dgm:pt modelId="{6EA266E2-37AE-CE42-B9BB-7DBB8F9C5490}" type="pres">
      <dgm:prSet presAssocID="{41BE8FC6-D805-584E-A3D8-05850EEC9A8D}" presName="compositeNode" presStyleCnt="0">
        <dgm:presLayoutVars>
          <dgm:bulletEnabled val="1"/>
        </dgm:presLayoutVars>
      </dgm:prSet>
      <dgm:spPr/>
    </dgm:pt>
    <dgm:pt modelId="{12CF4E84-5C35-C44D-9E31-77BB98C51F9A}" type="pres">
      <dgm:prSet presAssocID="{41BE8FC6-D805-584E-A3D8-05850EEC9A8D}" presName="bgRect" presStyleLbl="node1" presStyleIdx="3" presStyleCnt="4"/>
      <dgm:spPr/>
    </dgm:pt>
    <dgm:pt modelId="{64B3C76E-BCC1-D74B-B063-5D98A8D5D9A8}" type="pres">
      <dgm:prSet presAssocID="{41BE8FC6-D805-584E-A3D8-05850EEC9A8D}" presName="parentNode" presStyleLbl="node1" presStyleIdx="3" presStyleCnt="4">
        <dgm:presLayoutVars>
          <dgm:chMax val="0"/>
          <dgm:bulletEnabled val="1"/>
        </dgm:presLayoutVars>
      </dgm:prSet>
      <dgm:spPr/>
    </dgm:pt>
    <dgm:pt modelId="{721C7BFB-246D-7D49-B026-09AE2D036FBC}" type="pres">
      <dgm:prSet presAssocID="{41BE8FC6-D805-584E-A3D8-05850EEC9A8D}" presName="childNode" presStyleLbl="node1" presStyleIdx="3" presStyleCnt="4">
        <dgm:presLayoutVars>
          <dgm:bulletEnabled val="1"/>
        </dgm:presLayoutVars>
      </dgm:prSet>
      <dgm:spPr/>
    </dgm:pt>
  </dgm:ptLst>
  <dgm:cxnLst>
    <dgm:cxn modelId="{13C4B613-A904-754D-91E3-1709AE448559}" type="presOf" srcId="{891275A2-B176-F840-AA24-1B9312CB2C07}" destId="{E04D7FA1-A160-424A-A333-CFCCA8A0206C}" srcOrd="0" destOrd="0" presId="urn:microsoft.com/office/officeart/2005/8/layout/hProcess7"/>
    <dgm:cxn modelId="{6356C718-2849-294C-91A9-1C3E829F2FE5}" type="presOf" srcId="{41BE8FC6-D805-584E-A3D8-05850EEC9A8D}" destId="{64B3C76E-BCC1-D74B-B063-5D98A8D5D9A8}" srcOrd="1" destOrd="0" presId="urn:microsoft.com/office/officeart/2005/8/layout/hProcess7"/>
    <dgm:cxn modelId="{44DE741C-C003-0A4F-BDDD-E144398E52D4}" srcId="{891275A2-B176-F840-AA24-1B9312CB2C07}" destId="{0F84E062-F94A-7642-8BF3-51E6618A78AE}" srcOrd="0" destOrd="0" parTransId="{D5201F2F-ACED-154E-B931-41CDFF234D5B}" sibTransId="{D356D45F-659A-3C4B-8CD2-8B59B4856BDB}"/>
    <dgm:cxn modelId="{F1A9851F-C094-3C45-B666-2DD54E25E3ED}" type="presOf" srcId="{41BE8FC6-D805-584E-A3D8-05850EEC9A8D}" destId="{12CF4E84-5C35-C44D-9E31-77BB98C51F9A}" srcOrd="0" destOrd="0" presId="urn:microsoft.com/office/officeart/2005/8/layout/hProcess7"/>
    <dgm:cxn modelId="{E50C3F2A-06AB-8247-B75A-7D02A2A316C3}" type="presOf" srcId="{8FAA250D-B767-5B43-94C7-2CF92D093BD3}" destId="{274AC366-3E98-6845-BEF9-22901A60C16F}" srcOrd="0" destOrd="0" presId="urn:microsoft.com/office/officeart/2005/8/layout/hProcess7"/>
    <dgm:cxn modelId="{25AD702B-29A9-EF45-A2E6-77814993FCC9}" type="presOf" srcId="{EA9344A8-701F-5F43-9C86-71000C9EEAC4}" destId="{FD7941C9-786B-E34D-A04C-97EF4ACE964F}" srcOrd="1" destOrd="0" presId="urn:microsoft.com/office/officeart/2005/8/layout/hProcess7"/>
    <dgm:cxn modelId="{2D6EDD30-07E6-2146-99DD-9A995E88D848}" srcId="{41BE8FC6-D805-584E-A3D8-05850EEC9A8D}" destId="{12D1E3FB-F4A8-2A4E-A848-9908B4EC6618}" srcOrd="1" destOrd="0" parTransId="{3C002C16-DB73-FE41-A4D2-AD229F9E0AE1}" sibTransId="{20654617-9E77-A640-99C5-08BA63A3DB24}"/>
    <dgm:cxn modelId="{4072263A-E6AA-CD42-A614-9348D6B48F73}" type="presOf" srcId="{0F84E062-F94A-7642-8BF3-51E6618A78AE}" destId="{9CB0423B-433F-C84C-B338-3C87A6B00672}" srcOrd="0" destOrd="0" presId="urn:microsoft.com/office/officeart/2005/8/layout/hProcess7"/>
    <dgm:cxn modelId="{8AEA1551-3447-A444-81EA-D713809BBB12}" srcId="{891275A2-B176-F840-AA24-1B9312CB2C07}" destId="{59DE8829-8537-C44F-9BAC-432D9DA0C3B1}" srcOrd="1" destOrd="0" parTransId="{2D5BBED7-DEED-C14E-AC7B-AF5DE15679FF}" sibTransId="{7F3B4C69-0DCD-3A4C-B1F3-E8B143BC4CB0}"/>
    <dgm:cxn modelId="{8372EA58-58CB-2540-AC6A-4E768A71BEAA}" type="presOf" srcId="{0F84E062-F94A-7642-8BF3-51E6618A78AE}" destId="{24525743-4E0F-0742-8F76-2769FF1122D1}" srcOrd="1" destOrd="0" presId="urn:microsoft.com/office/officeart/2005/8/layout/hProcess7"/>
    <dgm:cxn modelId="{F0AF9E5A-E217-0B49-97F0-406FEE78E41A}" type="presOf" srcId="{50353D9C-DD01-614A-A23B-5332625B9807}" destId="{3023BFD0-AD13-8944-9DBB-3F1CCBEAED5F}" srcOrd="0" destOrd="0" presId="urn:microsoft.com/office/officeart/2005/8/layout/hProcess7"/>
    <dgm:cxn modelId="{37286B6D-0E63-C246-95B5-2C6C0D90A939}" type="presOf" srcId="{12D1E3FB-F4A8-2A4E-A848-9908B4EC6618}" destId="{721C7BFB-246D-7D49-B026-09AE2D036FBC}" srcOrd="0" destOrd="1" presId="urn:microsoft.com/office/officeart/2005/8/layout/hProcess7"/>
    <dgm:cxn modelId="{42F58276-AA08-6B4F-8684-2D5FCE8CD5DF}" type="presOf" srcId="{59DE8829-8537-C44F-9BAC-432D9DA0C3B1}" destId="{C345E5E1-4C19-A641-9DD1-E0A940217B63}" srcOrd="0" destOrd="0" presId="urn:microsoft.com/office/officeart/2005/8/layout/hProcess7"/>
    <dgm:cxn modelId="{2718E879-5BC8-FC44-B7F6-803FC973153D}" srcId="{41BE8FC6-D805-584E-A3D8-05850EEC9A8D}" destId="{AE872EA4-3E49-144C-B877-3E4B3DA1E0A0}" srcOrd="0" destOrd="0" parTransId="{7C4B56DE-299D-DF4E-AE9F-10CB30685ED1}" sibTransId="{EA67143A-2A0B-044C-BB49-CCFF019B2FD3}"/>
    <dgm:cxn modelId="{0B1B8FAB-64A9-3243-95A2-A1B10C941D2A}" srcId="{891275A2-B176-F840-AA24-1B9312CB2C07}" destId="{41BE8FC6-D805-584E-A3D8-05850EEC9A8D}" srcOrd="3" destOrd="0" parTransId="{93E54566-C93A-094A-BB41-D31965366F05}" sibTransId="{316F820C-9089-8446-AF76-D05742EF1FCA}"/>
    <dgm:cxn modelId="{172DC9BF-A59E-504B-8763-D7BCF498B9D7}" srcId="{891275A2-B176-F840-AA24-1B9312CB2C07}" destId="{EA9344A8-701F-5F43-9C86-71000C9EEAC4}" srcOrd="2" destOrd="0" parTransId="{E53FF638-A235-264E-A721-E80F4357BD41}" sibTransId="{ED899937-2553-774C-A6FB-F10CBFDAB96F}"/>
    <dgm:cxn modelId="{ADA5EEC3-5060-D34F-A1F4-4B1FEA535718}" type="presOf" srcId="{AE872EA4-3E49-144C-B877-3E4B3DA1E0A0}" destId="{721C7BFB-246D-7D49-B026-09AE2D036FBC}" srcOrd="0" destOrd="0" presId="urn:microsoft.com/office/officeart/2005/8/layout/hProcess7"/>
    <dgm:cxn modelId="{E3ABECD1-05CF-5345-9A6F-969841C627D1}" type="presOf" srcId="{59DE8829-8537-C44F-9BAC-432D9DA0C3B1}" destId="{6DB13B55-C915-C049-A6EF-DB251D5B88E4}" srcOrd="1" destOrd="0" presId="urn:microsoft.com/office/officeart/2005/8/layout/hProcess7"/>
    <dgm:cxn modelId="{403CA9D4-AD12-FA4E-922E-3FD0BD6A57FB}" type="presOf" srcId="{3D6132AE-728C-9B4B-A50A-CCB66229BC6D}" destId="{40046445-2F50-9D47-AA5B-CF25784F2E19}" srcOrd="0" destOrd="0" presId="urn:microsoft.com/office/officeart/2005/8/layout/hProcess7"/>
    <dgm:cxn modelId="{79641DDA-0363-974A-8347-0888D4F19DE1}" srcId="{59DE8829-8537-C44F-9BAC-432D9DA0C3B1}" destId="{8FAA250D-B767-5B43-94C7-2CF92D093BD3}" srcOrd="0" destOrd="0" parTransId="{845F4CAE-9904-3243-B237-5A773B34FA31}" sibTransId="{C6F00F74-F0D1-6F47-B71A-76D701F22251}"/>
    <dgm:cxn modelId="{4DD704E4-CA3E-9C47-8B71-146E487B49C5}" type="presOf" srcId="{EA9344A8-701F-5F43-9C86-71000C9EEAC4}" destId="{5F518808-5016-3448-BEB2-B962AC301BA5}" srcOrd="0" destOrd="0" presId="urn:microsoft.com/office/officeart/2005/8/layout/hProcess7"/>
    <dgm:cxn modelId="{9649DAF5-B788-F54A-847D-0BBA414388A4}" srcId="{EA9344A8-701F-5F43-9C86-71000C9EEAC4}" destId="{3D6132AE-728C-9B4B-A50A-CCB66229BC6D}" srcOrd="0" destOrd="0" parTransId="{F39C8D9B-2E8A-004A-89A3-F440A51916D7}" sibTransId="{29A121CE-154A-144E-9494-5FC3AB79E3C0}"/>
    <dgm:cxn modelId="{F5D5A9F7-5822-8447-9F4C-B9F110860ACA}" srcId="{0F84E062-F94A-7642-8BF3-51E6618A78AE}" destId="{50353D9C-DD01-614A-A23B-5332625B9807}" srcOrd="0" destOrd="0" parTransId="{05D1661D-35EC-3946-9A19-2E3A17BEA9C4}" sibTransId="{3426B428-6CAF-0440-806A-10B451D07770}"/>
    <dgm:cxn modelId="{AB3F3C71-9A36-2A44-8B53-7708F0B17553}" type="presParOf" srcId="{E04D7FA1-A160-424A-A333-CFCCA8A0206C}" destId="{D975760E-861E-0E46-99BC-D69C70485F8C}" srcOrd="0" destOrd="0" presId="urn:microsoft.com/office/officeart/2005/8/layout/hProcess7"/>
    <dgm:cxn modelId="{47BD28FA-6DC0-A945-9FCA-23176A1136AD}" type="presParOf" srcId="{D975760E-861E-0E46-99BC-D69C70485F8C}" destId="{9CB0423B-433F-C84C-B338-3C87A6B00672}" srcOrd="0" destOrd="0" presId="urn:microsoft.com/office/officeart/2005/8/layout/hProcess7"/>
    <dgm:cxn modelId="{2BEBD096-D890-FD48-B23A-47398A6DB6D9}" type="presParOf" srcId="{D975760E-861E-0E46-99BC-D69C70485F8C}" destId="{24525743-4E0F-0742-8F76-2769FF1122D1}" srcOrd="1" destOrd="0" presId="urn:microsoft.com/office/officeart/2005/8/layout/hProcess7"/>
    <dgm:cxn modelId="{A4961E14-9882-E84D-BC7F-6B5115B70721}" type="presParOf" srcId="{D975760E-861E-0E46-99BC-D69C70485F8C}" destId="{3023BFD0-AD13-8944-9DBB-3F1CCBEAED5F}" srcOrd="2" destOrd="0" presId="urn:microsoft.com/office/officeart/2005/8/layout/hProcess7"/>
    <dgm:cxn modelId="{1E96B42A-5636-0B46-97FE-35003F2A5238}" type="presParOf" srcId="{E04D7FA1-A160-424A-A333-CFCCA8A0206C}" destId="{701E67AD-4E9D-3D4E-944C-CE4D5FA15F0C}" srcOrd="1" destOrd="0" presId="urn:microsoft.com/office/officeart/2005/8/layout/hProcess7"/>
    <dgm:cxn modelId="{138141FC-C298-E348-B608-6F3CACF8986A}" type="presParOf" srcId="{E04D7FA1-A160-424A-A333-CFCCA8A0206C}" destId="{A8409F71-7B24-3241-A802-F2A41F67E2C9}" srcOrd="2" destOrd="0" presId="urn:microsoft.com/office/officeart/2005/8/layout/hProcess7"/>
    <dgm:cxn modelId="{7BEEC70E-D747-4347-ACBF-A4768B9F0970}" type="presParOf" srcId="{A8409F71-7B24-3241-A802-F2A41F67E2C9}" destId="{09E7A760-F606-CB45-AA49-A338FD9D8104}" srcOrd="0" destOrd="0" presId="urn:microsoft.com/office/officeart/2005/8/layout/hProcess7"/>
    <dgm:cxn modelId="{97607FFD-EC75-7646-9136-EA7E6B70DCAB}" type="presParOf" srcId="{A8409F71-7B24-3241-A802-F2A41F67E2C9}" destId="{A6B1D534-E061-524F-8569-5DD5E69CC1ED}" srcOrd="1" destOrd="0" presId="urn:microsoft.com/office/officeart/2005/8/layout/hProcess7"/>
    <dgm:cxn modelId="{5D415F1A-8397-8544-92BE-100B77D8E18D}" type="presParOf" srcId="{A8409F71-7B24-3241-A802-F2A41F67E2C9}" destId="{6C0C0419-51B1-1643-BF1F-94615763CAC3}" srcOrd="2" destOrd="0" presId="urn:microsoft.com/office/officeart/2005/8/layout/hProcess7"/>
    <dgm:cxn modelId="{74D9BCD2-7F9D-164F-AC2F-9E6B90BDBE61}" type="presParOf" srcId="{E04D7FA1-A160-424A-A333-CFCCA8A0206C}" destId="{93D6EE5F-A48F-3944-9FB4-30E2FFBBFACF}" srcOrd="3" destOrd="0" presId="urn:microsoft.com/office/officeart/2005/8/layout/hProcess7"/>
    <dgm:cxn modelId="{7EEA5523-088A-9F4F-AA93-45DFC6E10062}" type="presParOf" srcId="{E04D7FA1-A160-424A-A333-CFCCA8A0206C}" destId="{61AE77BD-E70A-774E-AD58-ED9A5ECBDD08}" srcOrd="4" destOrd="0" presId="urn:microsoft.com/office/officeart/2005/8/layout/hProcess7"/>
    <dgm:cxn modelId="{E9C3E469-A24E-7D43-BE7F-82F1910D35E8}" type="presParOf" srcId="{61AE77BD-E70A-774E-AD58-ED9A5ECBDD08}" destId="{C345E5E1-4C19-A641-9DD1-E0A940217B63}" srcOrd="0" destOrd="0" presId="urn:microsoft.com/office/officeart/2005/8/layout/hProcess7"/>
    <dgm:cxn modelId="{E195F200-523D-6D45-90F8-584F2CB47462}" type="presParOf" srcId="{61AE77BD-E70A-774E-AD58-ED9A5ECBDD08}" destId="{6DB13B55-C915-C049-A6EF-DB251D5B88E4}" srcOrd="1" destOrd="0" presId="urn:microsoft.com/office/officeart/2005/8/layout/hProcess7"/>
    <dgm:cxn modelId="{FBC09E2E-FC1E-CF41-8131-E506543332EE}" type="presParOf" srcId="{61AE77BD-E70A-774E-AD58-ED9A5ECBDD08}" destId="{274AC366-3E98-6845-BEF9-22901A60C16F}" srcOrd="2" destOrd="0" presId="urn:microsoft.com/office/officeart/2005/8/layout/hProcess7"/>
    <dgm:cxn modelId="{71E665F4-078F-074A-904A-FE697CFF6318}" type="presParOf" srcId="{E04D7FA1-A160-424A-A333-CFCCA8A0206C}" destId="{0A655756-005B-D849-B7B1-73112185C64A}" srcOrd="5" destOrd="0" presId="urn:microsoft.com/office/officeart/2005/8/layout/hProcess7"/>
    <dgm:cxn modelId="{8698B005-0E45-AA43-82DF-DB283893B8A4}" type="presParOf" srcId="{E04D7FA1-A160-424A-A333-CFCCA8A0206C}" destId="{70763943-4362-F741-BC48-40C5F079ED79}" srcOrd="6" destOrd="0" presId="urn:microsoft.com/office/officeart/2005/8/layout/hProcess7"/>
    <dgm:cxn modelId="{CE411CFA-95A9-A448-A404-06835CF05012}" type="presParOf" srcId="{70763943-4362-F741-BC48-40C5F079ED79}" destId="{CC4877B3-C75C-9146-8A0E-3B989FE5CE8C}" srcOrd="0" destOrd="0" presId="urn:microsoft.com/office/officeart/2005/8/layout/hProcess7"/>
    <dgm:cxn modelId="{CA52FA4F-93D8-194B-B8EC-77F254882F48}" type="presParOf" srcId="{70763943-4362-F741-BC48-40C5F079ED79}" destId="{C4D4CB44-700C-0944-8F53-CFB9C97F8398}" srcOrd="1" destOrd="0" presId="urn:microsoft.com/office/officeart/2005/8/layout/hProcess7"/>
    <dgm:cxn modelId="{41C7AFF7-BFFC-2745-96F1-6FBFD7CD1A02}" type="presParOf" srcId="{70763943-4362-F741-BC48-40C5F079ED79}" destId="{9D39A4B3-328C-E64A-AE85-458BCFB21176}" srcOrd="2" destOrd="0" presId="urn:microsoft.com/office/officeart/2005/8/layout/hProcess7"/>
    <dgm:cxn modelId="{449FAB4E-D3C0-2549-9F48-44A6737510C6}" type="presParOf" srcId="{E04D7FA1-A160-424A-A333-CFCCA8A0206C}" destId="{7D3815DE-3DD3-284C-AC80-307C109B1749}" srcOrd="7" destOrd="0" presId="urn:microsoft.com/office/officeart/2005/8/layout/hProcess7"/>
    <dgm:cxn modelId="{A07EE77B-EFE2-9840-AD98-3C7528E80FB1}" type="presParOf" srcId="{E04D7FA1-A160-424A-A333-CFCCA8A0206C}" destId="{AC693819-118C-5242-8B0D-B037423CAE57}" srcOrd="8" destOrd="0" presId="urn:microsoft.com/office/officeart/2005/8/layout/hProcess7"/>
    <dgm:cxn modelId="{469B2773-B36C-DD42-8876-49754F1DC4E2}" type="presParOf" srcId="{AC693819-118C-5242-8B0D-B037423CAE57}" destId="{5F518808-5016-3448-BEB2-B962AC301BA5}" srcOrd="0" destOrd="0" presId="urn:microsoft.com/office/officeart/2005/8/layout/hProcess7"/>
    <dgm:cxn modelId="{0FD386D1-DD96-1342-A1B2-AAD543DD8D3E}" type="presParOf" srcId="{AC693819-118C-5242-8B0D-B037423CAE57}" destId="{FD7941C9-786B-E34D-A04C-97EF4ACE964F}" srcOrd="1" destOrd="0" presId="urn:microsoft.com/office/officeart/2005/8/layout/hProcess7"/>
    <dgm:cxn modelId="{35DD022D-0907-8443-B3AC-399AD5348BCF}" type="presParOf" srcId="{AC693819-118C-5242-8B0D-B037423CAE57}" destId="{40046445-2F50-9D47-AA5B-CF25784F2E19}" srcOrd="2" destOrd="0" presId="urn:microsoft.com/office/officeart/2005/8/layout/hProcess7"/>
    <dgm:cxn modelId="{EDD36A06-B3CD-1842-8BC0-7AD55B3A9766}" type="presParOf" srcId="{E04D7FA1-A160-424A-A333-CFCCA8A0206C}" destId="{D8C87288-599C-B14D-AAC0-C9BC4519D06A}" srcOrd="9" destOrd="0" presId="urn:microsoft.com/office/officeart/2005/8/layout/hProcess7"/>
    <dgm:cxn modelId="{855605AA-4563-644D-8536-A2CC045B2C85}" type="presParOf" srcId="{E04D7FA1-A160-424A-A333-CFCCA8A0206C}" destId="{DEC1272B-37E1-F044-A781-0EC9800B8A0B}" srcOrd="10" destOrd="0" presId="urn:microsoft.com/office/officeart/2005/8/layout/hProcess7"/>
    <dgm:cxn modelId="{C01E552C-A807-1F4B-91CC-B93BF65F63EA}" type="presParOf" srcId="{DEC1272B-37E1-F044-A781-0EC9800B8A0B}" destId="{70F419DA-46C7-7447-B51F-C0A537473F14}" srcOrd="0" destOrd="0" presId="urn:microsoft.com/office/officeart/2005/8/layout/hProcess7"/>
    <dgm:cxn modelId="{E34C06D2-0C0D-C24E-9775-1BF526FEC1D8}" type="presParOf" srcId="{DEC1272B-37E1-F044-A781-0EC9800B8A0B}" destId="{26419D26-B7C6-404E-80D4-08ED3C776877}" srcOrd="1" destOrd="0" presId="urn:microsoft.com/office/officeart/2005/8/layout/hProcess7"/>
    <dgm:cxn modelId="{7E72955F-696B-064D-B0D5-25848A8503F7}" type="presParOf" srcId="{DEC1272B-37E1-F044-A781-0EC9800B8A0B}" destId="{FC70CDEF-7BBB-054C-AE5F-504FE897D29C}" srcOrd="2" destOrd="0" presId="urn:microsoft.com/office/officeart/2005/8/layout/hProcess7"/>
    <dgm:cxn modelId="{F2ABAA7B-3AB6-0046-A3D8-6FBB077A4C43}" type="presParOf" srcId="{E04D7FA1-A160-424A-A333-CFCCA8A0206C}" destId="{B8D07CB8-A39A-8D48-88FE-E65883AA70D6}" srcOrd="11" destOrd="0" presId="urn:microsoft.com/office/officeart/2005/8/layout/hProcess7"/>
    <dgm:cxn modelId="{2C1CEBE0-4E89-C34D-96F0-415FEB837D43}" type="presParOf" srcId="{E04D7FA1-A160-424A-A333-CFCCA8A0206C}" destId="{6EA266E2-37AE-CE42-B9BB-7DBB8F9C5490}" srcOrd="12" destOrd="0" presId="urn:microsoft.com/office/officeart/2005/8/layout/hProcess7"/>
    <dgm:cxn modelId="{DE6B5B68-0116-614B-9AAD-4E4585457BE6}" type="presParOf" srcId="{6EA266E2-37AE-CE42-B9BB-7DBB8F9C5490}" destId="{12CF4E84-5C35-C44D-9E31-77BB98C51F9A}" srcOrd="0" destOrd="0" presId="urn:microsoft.com/office/officeart/2005/8/layout/hProcess7"/>
    <dgm:cxn modelId="{54CC0FFF-6C18-924E-AC5C-3CE8906AD958}" type="presParOf" srcId="{6EA266E2-37AE-CE42-B9BB-7DBB8F9C5490}" destId="{64B3C76E-BCC1-D74B-B063-5D98A8D5D9A8}" srcOrd="1" destOrd="0" presId="urn:microsoft.com/office/officeart/2005/8/layout/hProcess7"/>
    <dgm:cxn modelId="{FB0F9372-EA92-914C-B7F7-230D45901A4C}" type="presParOf" srcId="{6EA266E2-37AE-CE42-B9BB-7DBB8F9C5490}" destId="{721C7BFB-246D-7D49-B026-09AE2D036FBC}" srcOrd="2" destOrd="0" presId="urn:microsoft.com/office/officeart/2005/8/layout/hProcess7"/>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8146FA9-910E-45DF-A4A0-8D9B45C9B84E}"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201FBA27-5607-423F-9EE0-4463D47973F8}">
      <dgm:prSet custT="1"/>
      <dgm:spPr/>
      <dgm:t>
        <a:bodyPr anchor="ctr"/>
        <a:lstStyle/>
        <a:p>
          <a:r>
            <a:rPr lang="en-GB" sz="1600" dirty="0"/>
            <a:t>Small, semi-natural areas within an intensively-managed landscape with limited biodiversity conservation value, e.g., municipal parks, formal/domestic gardens, firebreaks, marinas and golf courses.</a:t>
          </a:r>
          <a:endParaRPr lang="en-US" sz="1600" dirty="0"/>
        </a:p>
      </dgm:t>
    </dgm:pt>
    <dgm:pt modelId="{F9B2186F-9F75-4D0E-97CE-487B0C0B4B57}" type="parTrans" cxnId="{1D02D4DA-9FDE-4B30-9712-52E754CE5B8C}">
      <dgm:prSet/>
      <dgm:spPr/>
      <dgm:t>
        <a:bodyPr/>
        <a:lstStyle/>
        <a:p>
          <a:endParaRPr lang="en-US"/>
        </a:p>
      </dgm:t>
    </dgm:pt>
    <dgm:pt modelId="{6A539125-658E-4DC2-95DC-914DE1B2363E}" type="sibTrans" cxnId="{1D02D4DA-9FDE-4B30-9712-52E754CE5B8C}">
      <dgm:prSet/>
      <dgm:spPr/>
      <dgm:t>
        <a:bodyPr/>
        <a:lstStyle/>
        <a:p>
          <a:endParaRPr lang="en-US"/>
        </a:p>
      </dgm:t>
    </dgm:pt>
    <dgm:pt modelId="{9DFB8AAE-2604-44FC-8021-CD322D22FF79}">
      <dgm:prSet custT="1"/>
      <dgm:spPr/>
      <dgm:t>
        <a:bodyPr anchor="ctr"/>
        <a:lstStyle/>
        <a:p>
          <a:r>
            <a:rPr lang="en-GB" sz="1600" dirty="0"/>
            <a:t>Forests that are managed commercially for timber supply and are intended for logging. </a:t>
          </a:r>
          <a:endParaRPr lang="en-US" sz="1600" dirty="0"/>
        </a:p>
      </dgm:t>
    </dgm:pt>
    <dgm:pt modelId="{D3B9AF1B-6D16-4499-A835-E057720A2876}" type="parTrans" cxnId="{55DAD281-4C2F-48D3-A8FD-370386FE2D43}">
      <dgm:prSet/>
      <dgm:spPr/>
      <dgm:t>
        <a:bodyPr/>
        <a:lstStyle/>
        <a:p>
          <a:endParaRPr lang="en-US"/>
        </a:p>
      </dgm:t>
    </dgm:pt>
    <dgm:pt modelId="{6693B249-A16D-4229-A78D-6E7CD93D8D57}" type="sibTrans" cxnId="{55DAD281-4C2F-48D3-A8FD-370386FE2D43}">
      <dgm:prSet/>
      <dgm:spPr/>
      <dgm:t>
        <a:bodyPr/>
        <a:lstStyle/>
        <a:p>
          <a:endParaRPr lang="en-US"/>
        </a:p>
      </dgm:t>
    </dgm:pt>
    <dgm:pt modelId="{6FFACB37-030C-4AA1-897E-6626CFC76FB0}">
      <dgm:prSet/>
      <dgm:spPr/>
      <dgm:t>
        <a:bodyPr anchor="ctr"/>
        <a:lstStyle/>
        <a:p>
          <a:r>
            <a:rPr lang="en-GB" dirty="0"/>
            <a:t>Fishery closures, and other spatial fisheries management tools that may be subject to periodic exploitation and/or be defined for stock management purposes, and that do not deliver </a:t>
          </a:r>
          <a:r>
            <a:rPr lang="en-GB" i="1" dirty="0"/>
            <a:t>in-situ</a:t>
          </a:r>
          <a:r>
            <a:rPr lang="en-GB" dirty="0"/>
            <a:t> conservation of the associated ecosystems, habitats and species with which target species are associated. </a:t>
          </a:r>
          <a:endParaRPr lang="en-US" dirty="0"/>
        </a:p>
      </dgm:t>
    </dgm:pt>
    <dgm:pt modelId="{F9CFEF01-1B7B-4E8B-9F38-4B7F0E792DB7}" type="parTrans" cxnId="{ECE47D83-AA8F-4510-A6F3-80435114085E}">
      <dgm:prSet/>
      <dgm:spPr/>
      <dgm:t>
        <a:bodyPr/>
        <a:lstStyle/>
        <a:p>
          <a:endParaRPr lang="en-US"/>
        </a:p>
      </dgm:t>
    </dgm:pt>
    <dgm:pt modelId="{1EBE2E82-41AD-4DE4-9E03-7ACEAAD1A883}" type="sibTrans" cxnId="{ECE47D83-AA8F-4510-A6F3-80435114085E}">
      <dgm:prSet/>
      <dgm:spPr/>
      <dgm:t>
        <a:bodyPr/>
        <a:lstStyle/>
        <a:p>
          <a:endParaRPr lang="en-US"/>
        </a:p>
      </dgm:t>
    </dgm:pt>
    <dgm:pt modelId="{63069999-2C30-4B6D-B8A9-22FA26365F2A}">
      <dgm:prSet custT="1"/>
      <dgm:spPr/>
      <dgm:t>
        <a:bodyPr/>
        <a:lstStyle/>
        <a:p>
          <a:r>
            <a:rPr lang="en-CA" sz="1600" dirty="0"/>
            <a:t>Agricultural lands which are managed in a manner that limits the </a:t>
          </a:r>
          <a:r>
            <a:rPr lang="en-CA" sz="1600" i="1" dirty="0"/>
            <a:t>in-situ</a:t>
          </a:r>
          <a:r>
            <a:rPr lang="en-CA" sz="1600" dirty="0"/>
            <a:t> conservation of biodiversity, e.g., pastures that are grazed too intensively to support native grassland ecosystems or species.</a:t>
          </a:r>
          <a:endParaRPr lang="en-US" sz="1600" dirty="0"/>
        </a:p>
      </dgm:t>
    </dgm:pt>
    <dgm:pt modelId="{A9B6998D-C311-486A-9823-DD68C37DAC93}" type="parTrans" cxnId="{B708A9D8-C294-4E64-9FE5-EC0D59846FEC}">
      <dgm:prSet/>
      <dgm:spPr/>
      <dgm:t>
        <a:bodyPr/>
        <a:lstStyle/>
        <a:p>
          <a:endParaRPr lang="en-US"/>
        </a:p>
      </dgm:t>
    </dgm:pt>
    <dgm:pt modelId="{89E9BDCD-6FE0-4033-8E20-66C87D91D448}" type="sibTrans" cxnId="{B708A9D8-C294-4E64-9FE5-EC0D59846FEC}">
      <dgm:prSet/>
      <dgm:spPr/>
      <dgm:t>
        <a:bodyPr/>
        <a:lstStyle/>
        <a:p>
          <a:endParaRPr lang="en-US"/>
        </a:p>
      </dgm:t>
    </dgm:pt>
    <dgm:pt modelId="{2D7984B7-7EAE-45DB-9EF4-E43F3A99AA23}">
      <dgm:prSet custT="1"/>
      <dgm:spPr/>
      <dgm:t>
        <a:bodyPr/>
        <a:lstStyle/>
        <a:p>
          <a:r>
            <a:rPr lang="en-GB" sz="1600" dirty="0"/>
            <a:t>Conservation measures that apply to a single species or group of species, over a wide geographical range such as hunting regulations or whale-watching rules. </a:t>
          </a:r>
          <a:endParaRPr lang="en-US" sz="1600" dirty="0"/>
        </a:p>
      </dgm:t>
    </dgm:pt>
    <dgm:pt modelId="{98B47888-CB04-46FC-A5EC-46DD4383E706}" type="parTrans" cxnId="{90DFF6AA-E573-4089-8B46-22A8092AE7E0}">
      <dgm:prSet/>
      <dgm:spPr/>
      <dgm:t>
        <a:bodyPr/>
        <a:lstStyle/>
        <a:p>
          <a:endParaRPr lang="en-US"/>
        </a:p>
      </dgm:t>
    </dgm:pt>
    <dgm:pt modelId="{AE17DD00-7D8D-4718-8768-65A9C9A3BE2E}" type="sibTrans" cxnId="{90DFF6AA-E573-4089-8B46-22A8092AE7E0}">
      <dgm:prSet/>
      <dgm:spPr/>
      <dgm:t>
        <a:bodyPr/>
        <a:lstStyle/>
        <a:p>
          <a:endParaRPr lang="en-US"/>
        </a:p>
      </dgm:t>
    </dgm:pt>
    <dgm:pt modelId="{4C098D70-B48C-0640-AA66-14229A57DE54}" type="pres">
      <dgm:prSet presAssocID="{38146FA9-910E-45DF-A4A0-8D9B45C9B84E}" presName="linear" presStyleCnt="0">
        <dgm:presLayoutVars>
          <dgm:animLvl val="lvl"/>
          <dgm:resizeHandles val="exact"/>
        </dgm:presLayoutVars>
      </dgm:prSet>
      <dgm:spPr/>
    </dgm:pt>
    <dgm:pt modelId="{267645E9-0578-BE43-8E0A-3F93B856679E}" type="pres">
      <dgm:prSet presAssocID="{201FBA27-5607-423F-9EE0-4463D47973F8}" presName="parentText" presStyleLbl="node1" presStyleIdx="0" presStyleCnt="5">
        <dgm:presLayoutVars>
          <dgm:chMax val="0"/>
          <dgm:bulletEnabled val="1"/>
        </dgm:presLayoutVars>
      </dgm:prSet>
      <dgm:spPr/>
    </dgm:pt>
    <dgm:pt modelId="{CC3412C1-F5BF-C443-B5FE-CD5D70194C0D}" type="pres">
      <dgm:prSet presAssocID="{6A539125-658E-4DC2-95DC-914DE1B2363E}" presName="spacer" presStyleCnt="0"/>
      <dgm:spPr/>
    </dgm:pt>
    <dgm:pt modelId="{061C7D58-400B-F541-9A0C-440408550AC5}" type="pres">
      <dgm:prSet presAssocID="{9DFB8AAE-2604-44FC-8021-CD322D22FF79}" presName="parentText" presStyleLbl="node1" presStyleIdx="1" presStyleCnt="5">
        <dgm:presLayoutVars>
          <dgm:chMax val="0"/>
          <dgm:bulletEnabled val="1"/>
        </dgm:presLayoutVars>
      </dgm:prSet>
      <dgm:spPr/>
    </dgm:pt>
    <dgm:pt modelId="{B2661629-E075-3648-B6D2-0EFCEC3F2EBB}" type="pres">
      <dgm:prSet presAssocID="{6693B249-A16D-4229-A78D-6E7CD93D8D57}" presName="spacer" presStyleCnt="0"/>
      <dgm:spPr/>
    </dgm:pt>
    <dgm:pt modelId="{70C36619-A3B6-E64F-9AA9-8C3F77EA51D2}" type="pres">
      <dgm:prSet presAssocID="{6FFACB37-030C-4AA1-897E-6626CFC76FB0}" presName="parentText" presStyleLbl="node1" presStyleIdx="2" presStyleCnt="5">
        <dgm:presLayoutVars>
          <dgm:chMax val="0"/>
          <dgm:bulletEnabled val="1"/>
        </dgm:presLayoutVars>
      </dgm:prSet>
      <dgm:spPr/>
    </dgm:pt>
    <dgm:pt modelId="{9BE3BFDB-B260-3046-82B9-F7BDBDCB6368}" type="pres">
      <dgm:prSet presAssocID="{1EBE2E82-41AD-4DE4-9E03-7ACEAAD1A883}" presName="spacer" presStyleCnt="0"/>
      <dgm:spPr/>
    </dgm:pt>
    <dgm:pt modelId="{CD2BC1B4-EBE6-7443-9EE5-EC24087C2786}" type="pres">
      <dgm:prSet presAssocID="{63069999-2C30-4B6D-B8A9-22FA26365F2A}" presName="parentText" presStyleLbl="node1" presStyleIdx="3" presStyleCnt="5">
        <dgm:presLayoutVars>
          <dgm:chMax val="0"/>
          <dgm:bulletEnabled val="1"/>
        </dgm:presLayoutVars>
      </dgm:prSet>
      <dgm:spPr/>
    </dgm:pt>
    <dgm:pt modelId="{99A1FB59-3AC4-C44A-AB52-4C28CE32540C}" type="pres">
      <dgm:prSet presAssocID="{89E9BDCD-6FE0-4033-8E20-66C87D91D448}" presName="spacer" presStyleCnt="0"/>
      <dgm:spPr/>
    </dgm:pt>
    <dgm:pt modelId="{C600AED7-1B07-A741-941D-A758B0B096CD}" type="pres">
      <dgm:prSet presAssocID="{2D7984B7-7EAE-45DB-9EF4-E43F3A99AA23}" presName="parentText" presStyleLbl="node1" presStyleIdx="4" presStyleCnt="5">
        <dgm:presLayoutVars>
          <dgm:chMax val="0"/>
          <dgm:bulletEnabled val="1"/>
        </dgm:presLayoutVars>
      </dgm:prSet>
      <dgm:spPr/>
    </dgm:pt>
  </dgm:ptLst>
  <dgm:cxnLst>
    <dgm:cxn modelId="{488E2C30-135A-8444-A1A0-749A6FBC86F5}" type="presOf" srcId="{6FFACB37-030C-4AA1-897E-6626CFC76FB0}" destId="{70C36619-A3B6-E64F-9AA9-8C3F77EA51D2}" srcOrd="0" destOrd="0" presId="urn:microsoft.com/office/officeart/2005/8/layout/vList2"/>
    <dgm:cxn modelId="{81F6D167-40C4-8642-8FB5-AD7B9ADD5F41}" type="presOf" srcId="{2D7984B7-7EAE-45DB-9EF4-E43F3A99AA23}" destId="{C600AED7-1B07-A741-941D-A758B0B096CD}" srcOrd="0" destOrd="0" presId="urn:microsoft.com/office/officeart/2005/8/layout/vList2"/>
    <dgm:cxn modelId="{1FD03A68-FBDC-6740-8C87-5DE08C98002A}" type="presOf" srcId="{201FBA27-5607-423F-9EE0-4463D47973F8}" destId="{267645E9-0578-BE43-8E0A-3F93B856679E}" srcOrd="0" destOrd="0" presId="urn:microsoft.com/office/officeart/2005/8/layout/vList2"/>
    <dgm:cxn modelId="{55DAD281-4C2F-48D3-A8FD-370386FE2D43}" srcId="{38146FA9-910E-45DF-A4A0-8D9B45C9B84E}" destId="{9DFB8AAE-2604-44FC-8021-CD322D22FF79}" srcOrd="1" destOrd="0" parTransId="{D3B9AF1B-6D16-4499-A835-E057720A2876}" sibTransId="{6693B249-A16D-4229-A78D-6E7CD93D8D57}"/>
    <dgm:cxn modelId="{ECE47D83-AA8F-4510-A6F3-80435114085E}" srcId="{38146FA9-910E-45DF-A4A0-8D9B45C9B84E}" destId="{6FFACB37-030C-4AA1-897E-6626CFC76FB0}" srcOrd="2" destOrd="0" parTransId="{F9CFEF01-1B7B-4E8B-9F38-4B7F0E792DB7}" sibTransId="{1EBE2E82-41AD-4DE4-9E03-7ACEAAD1A883}"/>
    <dgm:cxn modelId="{90DFF6AA-E573-4089-8B46-22A8092AE7E0}" srcId="{38146FA9-910E-45DF-A4A0-8D9B45C9B84E}" destId="{2D7984B7-7EAE-45DB-9EF4-E43F3A99AA23}" srcOrd="4" destOrd="0" parTransId="{98B47888-CB04-46FC-A5EC-46DD4383E706}" sibTransId="{AE17DD00-7D8D-4718-8768-65A9C9A3BE2E}"/>
    <dgm:cxn modelId="{8124C5C6-EB0E-3242-9BC9-FA6EFD4931D7}" type="presOf" srcId="{9DFB8AAE-2604-44FC-8021-CD322D22FF79}" destId="{061C7D58-400B-F541-9A0C-440408550AC5}" srcOrd="0" destOrd="0" presId="urn:microsoft.com/office/officeart/2005/8/layout/vList2"/>
    <dgm:cxn modelId="{B708A9D8-C294-4E64-9FE5-EC0D59846FEC}" srcId="{38146FA9-910E-45DF-A4A0-8D9B45C9B84E}" destId="{63069999-2C30-4B6D-B8A9-22FA26365F2A}" srcOrd="3" destOrd="0" parTransId="{A9B6998D-C311-486A-9823-DD68C37DAC93}" sibTransId="{89E9BDCD-6FE0-4033-8E20-66C87D91D448}"/>
    <dgm:cxn modelId="{1D02D4DA-9FDE-4B30-9712-52E754CE5B8C}" srcId="{38146FA9-910E-45DF-A4A0-8D9B45C9B84E}" destId="{201FBA27-5607-423F-9EE0-4463D47973F8}" srcOrd="0" destOrd="0" parTransId="{F9B2186F-9F75-4D0E-97CE-487B0C0B4B57}" sibTransId="{6A539125-658E-4DC2-95DC-914DE1B2363E}"/>
    <dgm:cxn modelId="{0C1F7EDF-0CCE-4647-8783-1177F2FD7413}" type="presOf" srcId="{63069999-2C30-4B6D-B8A9-22FA26365F2A}" destId="{CD2BC1B4-EBE6-7443-9EE5-EC24087C2786}" srcOrd="0" destOrd="0" presId="urn:microsoft.com/office/officeart/2005/8/layout/vList2"/>
    <dgm:cxn modelId="{70C838E2-648B-7341-9308-FE7580578F53}" type="presOf" srcId="{38146FA9-910E-45DF-A4A0-8D9B45C9B84E}" destId="{4C098D70-B48C-0640-AA66-14229A57DE54}" srcOrd="0" destOrd="0" presId="urn:microsoft.com/office/officeart/2005/8/layout/vList2"/>
    <dgm:cxn modelId="{D2E207AE-5FBC-BB44-AA34-464D0DC24832}" type="presParOf" srcId="{4C098D70-B48C-0640-AA66-14229A57DE54}" destId="{267645E9-0578-BE43-8E0A-3F93B856679E}" srcOrd="0" destOrd="0" presId="urn:microsoft.com/office/officeart/2005/8/layout/vList2"/>
    <dgm:cxn modelId="{74A1FECE-3AC5-304A-BF46-D86690DCA493}" type="presParOf" srcId="{4C098D70-B48C-0640-AA66-14229A57DE54}" destId="{CC3412C1-F5BF-C443-B5FE-CD5D70194C0D}" srcOrd="1" destOrd="0" presId="urn:microsoft.com/office/officeart/2005/8/layout/vList2"/>
    <dgm:cxn modelId="{C81E8651-34F3-AD4D-BF66-08CA738D70F2}" type="presParOf" srcId="{4C098D70-B48C-0640-AA66-14229A57DE54}" destId="{061C7D58-400B-F541-9A0C-440408550AC5}" srcOrd="2" destOrd="0" presId="urn:microsoft.com/office/officeart/2005/8/layout/vList2"/>
    <dgm:cxn modelId="{FD9553BE-83F5-0846-8A88-28C61637C27A}" type="presParOf" srcId="{4C098D70-B48C-0640-AA66-14229A57DE54}" destId="{B2661629-E075-3648-B6D2-0EFCEC3F2EBB}" srcOrd="3" destOrd="0" presId="urn:microsoft.com/office/officeart/2005/8/layout/vList2"/>
    <dgm:cxn modelId="{C25E5D6E-3886-9F41-B9B6-C558D1B3A695}" type="presParOf" srcId="{4C098D70-B48C-0640-AA66-14229A57DE54}" destId="{70C36619-A3B6-E64F-9AA9-8C3F77EA51D2}" srcOrd="4" destOrd="0" presId="urn:microsoft.com/office/officeart/2005/8/layout/vList2"/>
    <dgm:cxn modelId="{0B5FED0F-59CE-B947-97AF-A63A6A8EF995}" type="presParOf" srcId="{4C098D70-B48C-0640-AA66-14229A57DE54}" destId="{9BE3BFDB-B260-3046-82B9-F7BDBDCB6368}" srcOrd="5" destOrd="0" presId="urn:microsoft.com/office/officeart/2005/8/layout/vList2"/>
    <dgm:cxn modelId="{3A08BBB1-D34C-FD49-B2A2-D80F0C4F0F2F}" type="presParOf" srcId="{4C098D70-B48C-0640-AA66-14229A57DE54}" destId="{CD2BC1B4-EBE6-7443-9EE5-EC24087C2786}" srcOrd="6" destOrd="0" presId="urn:microsoft.com/office/officeart/2005/8/layout/vList2"/>
    <dgm:cxn modelId="{0B8637E3-1D36-B24B-A84A-E6F021A9B4F4}" type="presParOf" srcId="{4C098D70-B48C-0640-AA66-14229A57DE54}" destId="{99A1FB59-3AC4-C44A-AB52-4C28CE32540C}" srcOrd="7" destOrd="0" presId="urn:microsoft.com/office/officeart/2005/8/layout/vList2"/>
    <dgm:cxn modelId="{E4B7AED4-7B1C-4442-A4EB-18634FE36F90}" type="presParOf" srcId="{4C098D70-B48C-0640-AA66-14229A57DE54}" destId="{C600AED7-1B07-A741-941D-A758B0B096CD}"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425E6895-D0B5-4640-BAF8-84001C422A23}" type="doc">
      <dgm:prSet loTypeId="urn:microsoft.com/office/officeart/2005/8/layout/hierarchy6" loCatId="" qsTypeId="urn:microsoft.com/office/officeart/2005/8/quickstyle/simple1" qsCatId="simple" csTypeId="urn:microsoft.com/office/officeart/2005/8/colors/accent1_2" csCatId="accent1" phldr="1"/>
      <dgm:spPr/>
      <dgm:t>
        <a:bodyPr/>
        <a:lstStyle/>
        <a:p>
          <a:endParaRPr lang="en-GB"/>
        </a:p>
      </dgm:t>
    </dgm:pt>
    <dgm:pt modelId="{3C0539D1-A64D-6345-B951-FEA5CB8A8A86}">
      <dgm:prSet phldrT="[Text]"/>
      <dgm:spPr/>
      <dgm:t>
        <a:bodyPr/>
        <a:lstStyle/>
        <a:p>
          <a:r>
            <a:rPr lang="en-GB" dirty="0"/>
            <a:t>Apply screening tool</a:t>
          </a:r>
        </a:p>
      </dgm:t>
    </dgm:pt>
    <dgm:pt modelId="{31DF58C0-3CB3-9A40-85E9-C9F8AFE98499}" type="parTrans" cxnId="{21ECF61F-ECD3-774F-BE1A-488609741D86}">
      <dgm:prSet/>
      <dgm:spPr/>
      <dgm:t>
        <a:bodyPr/>
        <a:lstStyle/>
        <a:p>
          <a:endParaRPr lang="en-GB"/>
        </a:p>
      </dgm:t>
    </dgm:pt>
    <dgm:pt modelId="{A156F906-2946-3345-84C8-BD25A71C77B0}" type="sibTrans" cxnId="{21ECF61F-ECD3-774F-BE1A-488609741D86}">
      <dgm:prSet/>
      <dgm:spPr/>
      <dgm:t>
        <a:bodyPr/>
        <a:lstStyle/>
        <a:p>
          <a:endParaRPr lang="en-GB"/>
        </a:p>
      </dgm:t>
    </dgm:pt>
    <dgm:pt modelId="{8D893378-AB52-AD41-889A-BEF6B7C6D80E}">
      <dgm:prSet phldrT="[Text]"/>
      <dgm:spPr/>
      <dgm:t>
        <a:bodyPr/>
        <a:lstStyle/>
        <a:p>
          <a:r>
            <a:rPr lang="en-GB" dirty="0"/>
            <a:t>Yes, the site is a potential OECM</a:t>
          </a:r>
        </a:p>
      </dgm:t>
    </dgm:pt>
    <dgm:pt modelId="{95A018DE-17D4-8D49-AD87-D58BEA14A4F3}" type="parTrans" cxnId="{68040420-C0AC-5844-88B9-5374BF70D9B1}">
      <dgm:prSet/>
      <dgm:spPr/>
      <dgm:t>
        <a:bodyPr/>
        <a:lstStyle/>
        <a:p>
          <a:endParaRPr lang="en-GB"/>
        </a:p>
      </dgm:t>
    </dgm:pt>
    <dgm:pt modelId="{35732241-1103-4F4E-9E2A-94A5FE53155F}" type="sibTrans" cxnId="{68040420-C0AC-5844-88B9-5374BF70D9B1}">
      <dgm:prSet/>
      <dgm:spPr/>
      <dgm:t>
        <a:bodyPr/>
        <a:lstStyle/>
        <a:p>
          <a:endParaRPr lang="en-GB"/>
        </a:p>
      </dgm:t>
    </dgm:pt>
    <dgm:pt modelId="{0C0EE870-1DDD-2848-80AF-970EEA34B1AA}">
      <dgm:prSet phldrT="[Text]"/>
      <dgm:spPr/>
      <dgm:t>
        <a:bodyPr/>
        <a:lstStyle/>
        <a:p>
          <a:r>
            <a:rPr lang="en-GB" dirty="0"/>
            <a:t>Consent is freely given</a:t>
          </a:r>
        </a:p>
      </dgm:t>
    </dgm:pt>
    <dgm:pt modelId="{64239BB3-6235-CD4A-8241-56038864FFA7}" type="parTrans" cxnId="{511D9B12-C121-C94C-A49D-6F8580410C3C}">
      <dgm:prSet/>
      <dgm:spPr/>
      <dgm:t>
        <a:bodyPr/>
        <a:lstStyle/>
        <a:p>
          <a:endParaRPr lang="en-GB"/>
        </a:p>
      </dgm:t>
    </dgm:pt>
    <dgm:pt modelId="{C8477260-37A4-C645-9206-9950D62720A6}" type="sibTrans" cxnId="{511D9B12-C121-C94C-A49D-6F8580410C3C}">
      <dgm:prSet/>
      <dgm:spPr/>
      <dgm:t>
        <a:bodyPr/>
        <a:lstStyle/>
        <a:p>
          <a:endParaRPr lang="en-GB"/>
        </a:p>
      </dgm:t>
    </dgm:pt>
    <dgm:pt modelId="{8AE3E907-0498-114C-AB12-18B3709FAD25}">
      <dgm:prSet phldrT="[Text]"/>
      <dgm:spPr/>
      <dgm:t>
        <a:bodyPr/>
        <a:lstStyle/>
        <a:p>
          <a:r>
            <a:rPr lang="en-GB" dirty="0"/>
            <a:t>No, the site is not a potential OECM</a:t>
          </a:r>
        </a:p>
      </dgm:t>
    </dgm:pt>
    <dgm:pt modelId="{ACBDB29C-BB86-C74A-AB9C-CFB4300CEA78}" type="parTrans" cxnId="{08C68F2C-9C58-6E48-94A3-28594B256EEB}">
      <dgm:prSet/>
      <dgm:spPr/>
      <dgm:t>
        <a:bodyPr/>
        <a:lstStyle/>
        <a:p>
          <a:endParaRPr lang="en-GB"/>
        </a:p>
      </dgm:t>
    </dgm:pt>
    <dgm:pt modelId="{FE3BD1A5-C0A7-C94A-BE8B-F39C06C975AC}" type="sibTrans" cxnId="{08C68F2C-9C58-6E48-94A3-28594B256EEB}">
      <dgm:prSet/>
      <dgm:spPr/>
      <dgm:t>
        <a:bodyPr/>
        <a:lstStyle/>
        <a:p>
          <a:endParaRPr lang="en-GB"/>
        </a:p>
      </dgm:t>
    </dgm:pt>
    <dgm:pt modelId="{3D0A2E60-991A-EF4E-9AEC-A2BE73294D47}">
      <dgm:prSet phldrT="[Text]"/>
      <dgm:spPr/>
      <dgm:t>
        <a:bodyPr/>
        <a:lstStyle/>
        <a:p>
          <a:r>
            <a:rPr lang="en-GB" dirty="0"/>
            <a:t>Screening tool</a:t>
          </a:r>
        </a:p>
      </dgm:t>
    </dgm:pt>
    <dgm:pt modelId="{4A11F728-4B48-C449-9AB1-6B8FB05A5004}" type="parTrans" cxnId="{91C857DB-1B53-2243-9824-B27389A9EF1B}">
      <dgm:prSet/>
      <dgm:spPr/>
      <dgm:t>
        <a:bodyPr/>
        <a:lstStyle/>
        <a:p>
          <a:endParaRPr lang="en-GB"/>
        </a:p>
      </dgm:t>
    </dgm:pt>
    <dgm:pt modelId="{B75F9A07-8EBF-5F44-92D6-52F3FCCFF023}" type="sibTrans" cxnId="{91C857DB-1B53-2243-9824-B27389A9EF1B}">
      <dgm:prSet/>
      <dgm:spPr/>
      <dgm:t>
        <a:bodyPr/>
        <a:lstStyle/>
        <a:p>
          <a:endParaRPr lang="en-GB"/>
        </a:p>
      </dgm:t>
    </dgm:pt>
    <dgm:pt modelId="{576FDDE4-6414-5343-98EA-9462F283A597}">
      <dgm:prSet phldrT="[Text]"/>
      <dgm:spPr/>
      <dgm:t>
        <a:bodyPr/>
        <a:lstStyle/>
        <a:p>
          <a:r>
            <a:rPr lang="en-GB" dirty="0"/>
            <a:t>Potential OECM</a:t>
          </a:r>
        </a:p>
      </dgm:t>
    </dgm:pt>
    <dgm:pt modelId="{6CB88E8A-2E0D-444B-BE6A-80A6AAACFBF5}" type="parTrans" cxnId="{20F2B0C4-7D13-0F4D-85F8-719C097D4432}">
      <dgm:prSet/>
      <dgm:spPr/>
      <dgm:t>
        <a:bodyPr/>
        <a:lstStyle/>
        <a:p>
          <a:endParaRPr lang="en-GB"/>
        </a:p>
      </dgm:t>
    </dgm:pt>
    <dgm:pt modelId="{C7768640-E9A4-0541-B19B-9B2AA53BA0D2}" type="sibTrans" cxnId="{20F2B0C4-7D13-0F4D-85F8-719C097D4432}">
      <dgm:prSet/>
      <dgm:spPr/>
      <dgm:t>
        <a:bodyPr/>
        <a:lstStyle/>
        <a:p>
          <a:endParaRPr lang="en-GB"/>
        </a:p>
      </dgm:t>
    </dgm:pt>
    <dgm:pt modelId="{D6D39154-9BC1-0047-890D-48A251C40059}">
      <dgm:prSet phldrT="[Text]"/>
      <dgm:spPr/>
      <dgm:t>
        <a:bodyPr/>
        <a:lstStyle/>
        <a:p>
          <a:r>
            <a:rPr lang="en-GB" dirty="0"/>
            <a:t>Consent</a:t>
          </a:r>
        </a:p>
      </dgm:t>
    </dgm:pt>
    <dgm:pt modelId="{BBA642AB-36E5-ED45-9259-E38F82F259F6}" type="parTrans" cxnId="{B39DA8A9-AE7D-7543-A61C-E1A2B4B78446}">
      <dgm:prSet/>
      <dgm:spPr/>
      <dgm:t>
        <a:bodyPr/>
        <a:lstStyle/>
        <a:p>
          <a:endParaRPr lang="en-GB"/>
        </a:p>
      </dgm:t>
    </dgm:pt>
    <dgm:pt modelId="{3E4A557E-B7A0-2148-BF11-9B369A187D88}" type="sibTrans" cxnId="{B39DA8A9-AE7D-7543-A61C-E1A2B4B78446}">
      <dgm:prSet/>
      <dgm:spPr/>
      <dgm:t>
        <a:bodyPr/>
        <a:lstStyle/>
        <a:p>
          <a:endParaRPr lang="en-GB"/>
        </a:p>
      </dgm:t>
    </dgm:pt>
    <dgm:pt modelId="{BB16D682-B928-0B4D-A3FD-ADEFF7AC9AE8}">
      <dgm:prSet phldrT="[Text]"/>
      <dgm:spPr/>
      <dgm:t>
        <a:bodyPr/>
        <a:lstStyle/>
        <a:p>
          <a:r>
            <a:rPr lang="en-GB" dirty="0"/>
            <a:t>Candidate OECM</a:t>
          </a:r>
        </a:p>
      </dgm:t>
    </dgm:pt>
    <dgm:pt modelId="{2567C047-DD66-4947-B772-9D5FF76705A3}" type="parTrans" cxnId="{C1D68A39-8535-7A4D-B719-16FA9F72C4A1}">
      <dgm:prSet/>
      <dgm:spPr/>
      <dgm:t>
        <a:bodyPr/>
        <a:lstStyle/>
        <a:p>
          <a:endParaRPr lang="en-GB"/>
        </a:p>
      </dgm:t>
    </dgm:pt>
    <dgm:pt modelId="{B0E43308-CF2A-3445-9A8F-02B31719ABE5}" type="sibTrans" cxnId="{C1D68A39-8535-7A4D-B719-16FA9F72C4A1}">
      <dgm:prSet/>
      <dgm:spPr/>
      <dgm:t>
        <a:bodyPr/>
        <a:lstStyle/>
        <a:p>
          <a:endParaRPr lang="en-GB"/>
        </a:p>
      </dgm:t>
    </dgm:pt>
    <dgm:pt modelId="{8A06397E-CA1E-DA46-AEAA-CDD585AD43BC}">
      <dgm:prSet phldrT="[Text]"/>
      <dgm:spPr/>
      <dgm:t>
        <a:bodyPr/>
        <a:lstStyle/>
        <a:p>
          <a:r>
            <a:rPr lang="en-GB" dirty="0"/>
            <a:t>Consent is not freely given – no assessment can be conducted</a:t>
          </a:r>
        </a:p>
      </dgm:t>
    </dgm:pt>
    <dgm:pt modelId="{23585430-76F0-0448-922B-C0678E1CC96B}" type="parTrans" cxnId="{B3BC399B-3253-4440-9A45-DD3510BD66CA}">
      <dgm:prSet/>
      <dgm:spPr/>
      <dgm:t>
        <a:bodyPr/>
        <a:lstStyle/>
        <a:p>
          <a:endParaRPr lang="en-GB"/>
        </a:p>
      </dgm:t>
    </dgm:pt>
    <dgm:pt modelId="{EA718C8D-2304-8645-9FCC-F830C29D7570}" type="sibTrans" cxnId="{B3BC399B-3253-4440-9A45-DD3510BD66CA}">
      <dgm:prSet/>
      <dgm:spPr/>
      <dgm:t>
        <a:bodyPr/>
        <a:lstStyle/>
        <a:p>
          <a:endParaRPr lang="en-GB"/>
        </a:p>
      </dgm:t>
    </dgm:pt>
    <dgm:pt modelId="{C0C93F0A-E543-2447-873F-5201FA5014A7}">
      <dgm:prSet phldrT="[Text]"/>
      <dgm:spPr/>
      <dgm:t>
        <a:bodyPr/>
        <a:lstStyle/>
        <a:p>
          <a:r>
            <a:rPr lang="en-GB" dirty="0"/>
            <a:t>Final outcome </a:t>
          </a:r>
        </a:p>
      </dgm:t>
    </dgm:pt>
    <dgm:pt modelId="{226B8919-10B5-844D-943E-14A615C72244}" type="parTrans" cxnId="{BDE909CB-9F78-ED46-A3F5-BF0364BAC40B}">
      <dgm:prSet/>
      <dgm:spPr/>
      <dgm:t>
        <a:bodyPr/>
        <a:lstStyle/>
        <a:p>
          <a:endParaRPr lang="en-GB"/>
        </a:p>
      </dgm:t>
    </dgm:pt>
    <dgm:pt modelId="{33A2F330-9244-664F-A279-E8450CFAFA91}" type="sibTrans" cxnId="{BDE909CB-9F78-ED46-A3F5-BF0364BAC40B}">
      <dgm:prSet/>
      <dgm:spPr/>
      <dgm:t>
        <a:bodyPr/>
        <a:lstStyle/>
        <a:p>
          <a:endParaRPr lang="en-GB"/>
        </a:p>
      </dgm:t>
    </dgm:pt>
    <dgm:pt modelId="{11593C2C-54D8-1148-B1CB-D29764BC499A}">
      <dgm:prSet phldrT="[Text]"/>
      <dgm:spPr/>
      <dgm:t>
        <a:bodyPr/>
        <a:lstStyle/>
        <a:p>
          <a:r>
            <a:rPr lang="en-GB" dirty="0"/>
            <a:t>Apply the assessment tool</a:t>
          </a:r>
        </a:p>
      </dgm:t>
    </dgm:pt>
    <dgm:pt modelId="{57F46DF7-EDDD-EE43-A64C-1FA8A9E7EDB7}" type="parTrans" cxnId="{5F727391-08BD-8745-964C-C4BC9D70085B}">
      <dgm:prSet/>
      <dgm:spPr/>
      <dgm:t>
        <a:bodyPr/>
        <a:lstStyle/>
        <a:p>
          <a:endParaRPr lang="en-GB"/>
        </a:p>
      </dgm:t>
    </dgm:pt>
    <dgm:pt modelId="{2A24707F-A62A-3E44-8D63-0BB246F9CB62}" type="sibTrans" cxnId="{5F727391-08BD-8745-964C-C4BC9D70085B}">
      <dgm:prSet/>
      <dgm:spPr/>
      <dgm:t>
        <a:bodyPr/>
        <a:lstStyle/>
        <a:p>
          <a:endParaRPr lang="en-GB"/>
        </a:p>
      </dgm:t>
    </dgm:pt>
    <dgm:pt modelId="{E779A1FA-F9EB-9C4F-9792-A95135BAE47A}">
      <dgm:prSet phldrT="[Text]"/>
      <dgm:spPr/>
      <dgm:t>
        <a:bodyPr/>
        <a:lstStyle/>
        <a:p>
          <a:r>
            <a:rPr lang="en-GB" dirty="0"/>
            <a:t>Yes, the site is an OECM</a:t>
          </a:r>
        </a:p>
      </dgm:t>
    </dgm:pt>
    <dgm:pt modelId="{3D1F3A00-7FF8-A54C-BD09-225CC0B9BE57}" type="parTrans" cxnId="{C62980BB-95FF-2149-9D71-C038C800BCE9}">
      <dgm:prSet/>
      <dgm:spPr/>
      <dgm:t>
        <a:bodyPr/>
        <a:lstStyle/>
        <a:p>
          <a:endParaRPr lang="en-GB"/>
        </a:p>
      </dgm:t>
    </dgm:pt>
    <dgm:pt modelId="{05E8A94D-4C04-6A4B-B714-C4F00047DF76}" type="sibTrans" cxnId="{C62980BB-95FF-2149-9D71-C038C800BCE9}">
      <dgm:prSet/>
      <dgm:spPr/>
      <dgm:t>
        <a:bodyPr/>
        <a:lstStyle/>
        <a:p>
          <a:endParaRPr lang="en-GB"/>
        </a:p>
      </dgm:t>
    </dgm:pt>
    <dgm:pt modelId="{9F042378-4337-0944-AF2E-A0E9BE235889}">
      <dgm:prSet phldrT="[Text]"/>
      <dgm:spPr/>
      <dgm:t>
        <a:bodyPr/>
        <a:lstStyle/>
        <a:p>
          <a:r>
            <a:rPr lang="en-GB" dirty="0"/>
            <a:t>No, the site is not an OECM</a:t>
          </a:r>
        </a:p>
      </dgm:t>
    </dgm:pt>
    <dgm:pt modelId="{79464763-0EAD-0F44-821F-C8E3BC46A079}" type="parTrans" cxnId="{8F64FE1A-1306-7D48-B8F1-54D6216D76CB}">
      <dgm:prSet/>
      <dgm:spPr/>
      <dgm:t>
        <a:bodyPr/>
        <a:lstStyle/>
        <a:p>
          <a:endParaRPr lang="en-GB"/>
        </a:p>
      </dgm:t>
    </dgm:pt>
    <dgm:pt modelId="{66E165AD-E2CE-2043-A808-68B659D00B40}" type="sibTrans" cxnId="{8F64FE1A-1306-7D48-B8F1-54D6216D76CB}">
      <dgm:prSet/>
      <dgm:spPr/>
      <dgm:t>
        <a:bodyPr/>
        <a:lstStyle/>
        <a:p>
          <a:endParaRPr lang="en-GB"/>
        </a:p>
      </dgm:t>
    </dgm:pt>
    <dgm:pt modelId="{7D4A20DB-795D-2748-B4E2-DD390644D9FF}" type="pres">
      <dgm:prSet presAssocID="{425E6895-D0B5-4640-BAF8-84001C422A23}" presName="mainComposite" presStyleCnt="0">
        <dgm:presLayoutVars>
          <dgm:chPref val="1"/>
          <dgm:dir/>
          <dgm:animOne val="branch"/>
          <dgm:animLvl val="lvl"/>
          <dgm:resizeHandles val="exact"/>
        </dgm:presLayoutVars>
      </dgm:prSet>
      <dgm:spPr/>
    </dgm:pt>
    <dgm:pt modelId="{D1C9EC57-2DD7-6640-BD82-A90655ABE041}" type="pres">
      <dgm:prSet presAssocID="{425E6895-D0B5-4640-BAF8-84001C422A23}" presName="hierFlow" presStyleCnt="0"/>
      <dgm:spPr/>
    </dgm:pt>
    <dgm:pt modelId="{2DBC334D-438D-5145-AAAC-AB59AA54C188}" type="pres">
      <dgm:prSet presAssocID="{425E6895-D0B5-4640-BAF8-84001C422A23}" presName="firstBuf" presStyleCnt="0"/>
      <dgm:spPr/>
    </dgm:pt>
    <dgm:pt modelId="{000E485A-FD86-5548-BBF6-5977ACE22915}" type="pres">
      <dgm:prSet presAssocID="{425E6895-D0B5-4640-BAF8-84001C422A23}" presName="hierChild1" presStyleCnt="0">
        <dgm:presLayoutVars>
          <dgm:chPref val="1"/>
          <dgm:animOne val="branch"/>
          <dgm:animLvl val="lvl"/>
        </dgm:presLayoutVars>
      </dgm:prSet>
      <dgm:spPr/>
    </dgm:pt>
    <dgm:pt modelId="{575AD3C0-558B-C849-9E85-4C442B3C420D}" type="pres">
      <dgm:prSet presAssocID="{3C0539D1-A64D-6345-B951-FEA5CB8A8A86}" presName="Name14" presStyleCnt="0"/>
      <dgm:spPr/>
    </dgm:pt>
    <dgm:pt modelId="{F2915A59-492D-B94C-994F-31918C8FBA7E}" type="pres">
      <dgm:prSet presAssocID="{3C0539D1-A64D-6345-B951-FEA5CB8A8A86}" presName="level1Shape" presStyleLbl="node0" presStyleIdx="0" presStyleCnt="1">
        <dgm:presLayoutVars>
          <dgm:chPref val="3"/>
        </dgm:presLayoutVars>
      </dgm:prSet>
      <dgm:spPr/>
    </dgm:pt>
    <dgm:pt modelId="{FD2FF4D3-392D-1046-AE31-BA478F90DD07}" type="pres">
      <dgm:prSet presAssocID="{3C0539D1-A64D-6345-B951-FEA5CB8A8A86}" presName="hierChild2" presStyleCnt="0"/>
      <dgm:spPr/>
    </dgm:pt>
    <dgm:pt modelId="{F2276FB0-3B97-0E4B-937D-70AADC4840D0}" type="pres">
      <dgm:prSet presAssocID="{95A018DE-17D4-8D49-AD87-D58BEA14A4F3}" presName="Name19" presStyleLbl="parChTrans1D2" presStyleIdx="0" presStyleCnt="2"/>
      <dgm:spPr/>
    </dgm:pt>
    <dgm:pt modelId="{5063FC77-A2FE-0E45-BBE4-3F1ED33E7463}" type="pres">
      <dgm:prSet presAssocID="{8D893378-AB52-AD41-889A-BEF6B7C6D80E}" presName="Name21" presStyleCnt="0"/>
      <dgm:spPr/>
    </dgm:pt>
    <dgm:pt modelId="{CA6BE303-E04F-364A-810E-F397C5A9F931}" type="pres">
      <dgm:prSet presAssocID="{8D893378-AB52-AD41-889A-BEF6B7C6D80E}" presName="level2Shape" presStyleLbl="node2" presStyleIdx="0" presStyleCnt="2"/>
      <dgm:spPr/>
    </dgm:pt>
    <dgm:pt modelId="{389A40D3-8705-E045-B25C-BC29C7CB5465}" type="pres">
      <dgm:prSet presAssocID="{8D893378-AB52-AD41-889A-BEF6B7C6D80E}" presName="hierChild3" presStyleCnt="0"/>
      <dgm:spPr/>
    </dgm:pt>
    <dgm:pt modelId="{675E0CC1-0098-974B-9946-ACD466F73128}" type="pres">
      <dgm:prSet presAssocID="{64239BB3-6235-CD4A-8241-56038864FFA7}" presName="Name19" presStyleLbl="parChTrans1D3" presStyleIdx="0" presStyleCnt="2"/>
      <dgm:spPr/>
    </dgm:pt>
    <dgm:pt modelId="{F7EDB98C-79F2-FE46-8261-29173F1B3C9E}" type="pres">
      <dgm:prSet presAssocID="{0C0EE870-1DDD-2848-80AF-970EEA34B1AA}" presName="Name21" presStyleCnt="0"/>
      <dgm:spPr/>
    </dgm:pt>
    <dgm:pt modelId="{A8DDD01C-DF69-5648-9054-A6C0541659A1}" type="pres">
      <dgm:prSet presAssocID="{0C0EE870-1DDD-2848-80AF-970EEA34B1AA}" presName="level2Shape" presStyleLbl="node3" presStyleIdx="0" presStyleCnt="2"/>
      <dgm:spPr/>
    </dgm:pt>
    <dgm:pt modelId="{031FB5F9-6D14-8A4D-852C-5203FE8DEC4F}" type="pres">
      <dgm:prSet presAssocID="{0C0EE870-1DDD-2848-80AF-970EEA34B1AA}" presName="hierChild3" presStyleCnt="0"/>
      <dgm:spPr/>
    </dgm:pt>
    <dgm:pt modelId="{4B9C143D-C457-FB4F-A47E-76969E7ADA2B}" type="pres">
      <dgm:prSet presAssocID="{57F46DF7-EDDD-EE43-A64C-1FA8A9E7EDB7}" presName="Name19" presStyleLbl="parChTrans1D4" presStyleIdx="0" presStyleCnt="3"/>
      <dgm:spPr/>
    </dgm:pt>
    <dgm:pt modelId="{AA7BFE8B-840A-0641-9A02-64FE9442F87B}" type="pres">
      <dgm:prSet presAssocID="{11593C2C-54D8-1148-B1CB-D29764BC499A}" presName="Name21" presStyleCnt="0"/>
      <dgm:spPr/>
    </dgm:pt>
    <dgm:pt modelId="{623776F4-A961-4C43-8A28-E98299FA4F35}" type="pres">
      <dgm:prSet presAssocID="{11593C2C-54D8-1148-B1CB-D29764BC499A}" presName="level2Shape" presStyleLbl="node4" presStyleIdx="0" presStyleCnt="3"/>
      <dgm:spPr/>
    </dgm:pt>
    <dgm:pt modelId="{602D7380-C163-3549-B53E-B97FA79E3053}" type="pres">
      <dgm:prSet presAssocID="{11593C2C-54D8-1148-B1CB-D29764BC499A}" presName="hierChild3" presStyleCnt="0"/>
      <dgm:spPr/>
    </dgm:pt>
    <dgm:pt modelId="{97C1A406-F219-E643-A1A0-BAE54EAD5AAC}" type="pres">
      <dgm:prSet presAssocID="{3D1F3A00-7FF8-A54C-BD09-225CC0B9BE57}" presName="Name19" presStyleLbl="parChTrans1D4" presStyleIdx="1" presStyleCnt="3"/>
      <dgm:spPr/>
    </dgm:pt>
    <dgm:pt modelId="{6D6CB97E-36D7-BB44-897F-5C55E8907EBF}" type="pres">
      <dgm:prSet presAssocID="{E779A1FA-F9EB-9C4F-9792-A95135BAE47A}" presName="Name21" presStyleCnt="0"/>
      <dgm:spPr/>
    </dgm:pt>
    <dgm:pt modelId="{8FF7CCB2-7630-444E-99C5-08963B1AE818}" type="pres">
      <dgm:prSet presAssocID="{E779A1FA-F9EB-9C4F-9792-A95135BAE47A}" presName="level2Shape" presStyleLbl="node4" presStyleIdx="1" presStyleCnt="3"/>
      <dgm:spPr/>
    </dgm:pt>
    <dgm:pt modelId="{BF5097EF-F4A8-DA41-AE4C-8FEDCD525252}" type="pres">
      <dgm:prSet presAssocID="{E779A1FA-F9EB-9C4F-9792-A95135BAE47A}" presName="hierChild3" presStyleCnt="0"/>
      <dgm:spPr/>
    </dgm:pt>
    <dgm:pt modelId="{2EF3B35B-2AAA-3141-ABC0-CA431C53E5B3}" type="pres">
      <dgm:prSet presAssocID="{79464763-0EAD-0F44-821F-C8E3BC46A079}" presName="Name19" presStyleLbl="parChTrans1D4" presStyleIdx="2" presStyleCnt="3"/>
      <dgm:spPr/>
    </dgm:pt>
    <dgm:pt modelId="{7703D12F-93FA-224E-B876-438C1ACA8D3D}" type="pres">
      <dgm:prSet presAssocID="{9F042378-4337-0944-AF2E-A0E9BE235889}" presName="Name21" presStyleCnt="0"/>
      <dgm:spPr/>
    </dgm:pt>
    <dgm:pt modelId="{252AB792-B3FF-1544-8D1E-D7B521E97CB6}" type="pres">
      <dgm:prSet presAssocID="{9F042378-4337-0944-AF2E-A0E9BE235889}" presName="level2Shape" presStyleLbl="node4" presStyleIdx="2" presStyleCnt="3"/>
      <dgm:spPr/>
    </dgm:pt>
    <dgm:pt modelId="{8CADEEEA-CC7D-A547-B7A0-6D636E88A4C2}" type="pres">
      <dgm:prSet presAssocID="{9F042378-4337-0944-AF2E-A0E9BE235889}" presName="hierChild3" presStyleCnt="0"/>
      <dgm:spPr/>
    </dgm:pt>
    <dgm:pt modelId="{3A0ADA72-18CE-E744-998A-F02E5665BD84}" type="pres">
      <dgm:prSet presAssocID="{23585430-76F0-0448-922B-C0678E1CC96B}" presName="Name19" presStyleLbl="parChTrans1D3" presStyleIdx="1" presStyleCnt="2"/>
      <dgm:spPr/>
    </dgm:pt>
    <dgm:pt modelId="{636DF23C-8B7C-4A40-B47A-D710B0DDD0A2}" type="pres">
      <dgm:prSet presAssocID="{8A06397E-CA1E-DA46-AEAA-CDD585AD43BC}" presName="Name21" presStyleCnt="0"/>
      <dgm:spPr/>
    </dgm:pt>
    <dgm:pt modelId="{CA998D35-5768-5E4E-8D5B-F8E4CB273785}" type="pres">
      <dgm:prSet presAssocID="{8A06397E-CA1E-DA46-AEAA-CDD585AD43BC}" presName="level2Shape" presStyleLbl="node3" presStyleIdx="1" presStyleCnt="2"/>
      <dgm:spPr/>
    </dgm:pt>
    <dgm:pt modelId="{D5E275D0-C65A-1647-BA18-E3FC1DA40CFB}" type="pres">
      <dgm:prSet presAssocID="{8A06397E-CA1E-DA46-AEAA-CDD585AD43BC}" presName="hierChild3" presStyleCnt="0"/>
      <dgm:spPr/>
    </dgm:pt>
    <dgm:pt modelId="{267D9605-F543-7043-AE81-78056A58CDBD}" type="pres">
      <dgm:prSet presAssocID="{ACBDB29C-BB86-C74A-AB9C-CFB4300CEA78}" presName="Name19" presStyleLbl="parChTrans1D2" presStyleIdx="1" presStyleCnt="2"/>
      <dgm:spPr/>
    </dgm:pt>
    <dgm:pt modelId="{9E5F69BE-7B04-A047-9833-9452C53044A0}" type="pres">
      <dgm:prSet presAssocID="{8AE3E907-0498-114C-AB12-18B3709FAD25}" presName="Name21" presStyleCnt="0"/>
      <dgm:spPr/>
    </dgm:pt>
    <dgm:pt modelId="{E718F468-E675-974D-9658-E79D780A502B}" type="pres">
      <dgm:prSet presAssocID="{8AE3E907-0498-114C-AB12-18B3709FAD25}" presName="level2Shape" presStyleLbl="node2" presStyleIdx="1" presStyleCnt="2"/>
      <dgm:spPr/>
    </dgm:pt>
    <dgm:pt modelId="{89996623-D1BD-9A41-9701-45C69AA26589}" type="pres">
      <dgm:prSet presAssocID="{8AE3E907-0498-114C-AB12-18B3709FAD25}" presName="hierChild3" presStyleCnt="0"/>
      <dgm:spPr/>
    </dgm:pt>
    <dgm:pt modelId="{4FBE3F0E-1828-D944-850C-52B68FC7D847}" type="pres">
      <dgm:prSet presAssocID="{425E6895-D0B5-4640-BAF8-84001C422A23}" presName="bgShapesFlow" presStyleCnt="0"/>
      <dgm:spPr/>
    </dgm:pt>
    <dgm:pt modelId="{608425EF-0CF6-8145-A12B-A5675D8BBB9F}" type="pres">
      <dgm:prSet presAssocID="{3D0A2E60-991A-EF4E-9AEC-A2BE73294D47}" presName="rectComp" presStyleCnt="0"/>
      <dgm:spPr/>
    </dgm:pt>
    <dgm:pt modelId="{939FF4FE-DA58-C043-A03D-6B9E7105E44F}" type="pres">
      <dgm:prSet presAssocID="{3D0A2E60-991A-EF4E-9AEC-A2BE73294D47}" presName="bgRect" presStyleLbl="bgShp" presStyleIdx="0" presStyleCnt="5"/>
      <dgm:spPr/>
    </dgm:pt>
    <dgm:pt modelId="{4C6E89FC-BECD-0944-8039-4C4EF46A40F2}" type="pres">
      <dgm:prSet presAssocID="{3D0A2E60-991A-EF4E-9AEC-A2BE73294D47}" presName="bgRectTx" presStyleLbl="bgShp" presStyleIdx="0" presStyleCnt="5">
        <dgm:presLayoutVars>
          <dgm:bulletEnabled val="1"/>
        </dgm:presLayoutVars>
      </dgm:prSet>
      <dgm:spPr/>
    </dgm:pt>
    <dgm:pt modelId="{DC21940A-312B-614F-B9D0-42249A6B22A6}" type="pres">
      <dgm:prSet presAssocID="{3D0A2E60-991A-EF4E-9AEC-A2BE73294D47}" presName="spComp" presStyleCnt="0"/>
      <dgm:spPr/>
    </dgm:pt>
    <dgm:pt modelId="{673CC4A5-6120-894A-8E48-27D4CE694F53}" type="pres">
      <dgm:prSet presAssocID="{3D0A2E60-991A-EF4E-9AEC-A2BE73294D47}" presName="vSp" presStyleCnt="0"/>
      <dgm:spPr/>
    </dgm:pt>
    <dgm:pt modelId="{CB4D632D-99AF-1E42-9737-832BCA6D9688}" type="pres">
      <dgm:prSet presAssocID="{576FDDE4-6414-5343-98EA-9462F283A597}" presName="rectComp" presStyleCnt="0"/>
      <dgm:spPr/>
    </dgm:pt>
    <dgm:pt modelId="{A29A3B74-ED99-414B-AE05-FBCB6257DB1F}" type="pres">
      <dgm:prSet presAssocID="{576FDDE4-6414-5343-98EA-9462F283A597}" presName="bgRect" presStyleLbl="bgShp" presStyleIdx="1" presStyleCnt="5"/>
      <dgm:spPr/>
    </dgm:pt>
    <dgm:pt modelId="{175CF6D0-BC87-0B4C-A519-25C86D9E2303}" type="pres">
      <dgm:prSet presAssocID="{576FDDE4-6414-5343-98EA-9462F283A597}" presName="bgRectTx" presStyleLbl="bgShp" presStyleIdx="1" presStyleCnt="5">
        <dgm:presLayoutVars>
          <dgm:bulletEnabled val="1"/>
        </dgm:presLayoutVars>
      </dgm:prSet>
      <dgm:spPr/>
    </dgm:pt>
    <dgm:pt modelId="{DE7B857C-01DD-AB4C-ADCB-026C8A7B5290}" type="pres">
      <dgm:prSet presAssocID="{576FDDE4-6414-5343-98EA-9462F283A597}" presName="spComp" presStyleCnt="0"/>
      <dgm:spPr/>
    </dgm:pt>
    <dgm:pt modelId="{AD37855D-A09E-BF4A-B98C-3BFCE534C93F}" type="pres">
      <dgm:prSet presAssocID="{576FDDE4-6414-5343-98EA-9462F283A597}" presName="vSp" presStyleCnt="0"/>
      <dgm:spPr/>
    </dgm:pt>
    <dgm:pt modelId="{2571FF03-764E-134D-9B23-6B1B8DFCCC8A}" type="pres">
      <dgm:prSet presAssocID="{D6D39154-9BC1-0047-890D-48A251C40059}" presName="rectComp" presStyleCnt="0"/>
      <dgm:spPr/>
    </dgm:pt>
    <dgm:pt modelId="{72715EC6-8467-D040-B544-FD3BF900EECD}" type="pres">
      <dgm:prSet presAssocID="{D6D39154-9BC1-0047-890D-48A251C40059}" presName="bgRect" presStyleLbl="bgShp" presStyleIdx="2" presStyleCnt="5"/>
      <dgm:spPr/>
    </dgm:pt>
    <dgm:pt modelId="{8856B7EF-3F5B-A549-96C4-96C1EECE9EF8}" type="pres">
      <dgm:prSet presAssocID="{D6D39154-9BC1-0047-890D-48A251C40059}" presName="bgRectTx" presStyleLbl="bgShp" presStyleIdx="2" presStyleCnt="5">
        <dgm:presLayoutVars>
          <dgm:bulletEnabled val="1"/>
        </dgm:presLayoutVars>
      </dgm:prSet>
      <dgm:spPr/>
    </dgm:pt>
    <dgm:pt modelId="{7C30EF1F-7109-064C-97A5-D718363D7D3F}" type="pres">
      <dgm:prSet presAssocID="{D6D39154-9BC1-0047-890D-48A251C40059}" presName="spComp" presStyleCnt="0"/>
      <dgm:spPr/>
    </dgm:pt>
    <dgm:pt modelId="{5408D2F1-990D-5D45-94B6-E8E91CC5CD4B}" type="pres">
      <dgm:prSet presAssocID="{D6D39154-9BC1-0047-890D-48A251C40059}" presName="vSp" presStyleCnt="0"/>
      <dgm:spPr/>
    </dgm:pt>
    <dgm:pt modelId="{79FF0C1B-5644-6147-A9C2-A880781D22FB}" type="pres">
      <dgm:prSet presAssocID="{BB16D682-B928-0B4D-A3FD-ADEFF7AC9AE8}" presName="rectComp" presStyleCnt="0"/>
      <dgm:spPr/>
    </dgm:pt>
    <dgm:pt modelId="{27E139D9-29B6-E043-AB3D-1782AE1C9DAB}" type="pres">
      <dgm:prSet presAssocID="{BB16D682-B928-0B4D-A3FD-ADEFF7AC9AE8}" presName="bgRect" presStyleLbl="bgShp" presStyleIdx="3" presStyleCnt="5"/>
      <dgm:spPr/>
    </dgm:pt>
    <dgm:pt modelId="{8CDB5981-A605-A448-8664-609F76A20584}" type="pres">
      <dgm:prSet presAssocID="{BB16D682-B928-0B4D-A3FD-ADEFF7AC9AE8}" presName="bgRectTx" presStyleLbl="bgShp" presStyleIdx="3" presStyleCnt="5">
        <dgm:presLayoutVars>
          <dgm:bulletEnabled val="1"/>
        </dgm:presLayoutVars>
      </dgm:prSet>
      <dgm:spPr/>
    </dgm:pt>
    <dgm:pt modelId="{4BC7EABB-7C1E-C748-898F-B57A0844EBBF}" type="pres">
      <dgm:prSet presAssocID="{BB16D682-B928-0B4D-A3FD-ADEFF7AC9AE8}" presName="spComp" presStyleCnt="0"/>
      <dgm:spPr/>
    </dgm:pt>
    <dgm:pt modelId="{B2AA781A-6B90-AD47-9780-4C24B2C20E85}" type="pres">
      <dgm:prSet presAssocID="{BB16D682-B928-0B4D-A3FD-ADEFF7AC9AE8}" presName="vSp" presStyleCnt="0"/>
      <dgm:spPr/>
    </dgm:pt>
    <dgm:pt modelId="{AEF1AE47-66EE-694A-94F8-6E321214A475}" type="pres">
      <dgm:prSet presAssocID="{C0C93F0A-E543-2447-873F-5201FA5014A7}" presName="rectComp" presStyleCnt="0"/>
      <dgm:spPr/>
    </dgm:pt>
    <dgm:pt modelId="{9C457986-1E5E-C644-A0D9-18493E02C04F}" type="pres">
      <dgm:prSet presAssocID="{C0C93F0A-E543-2447-873F-5201FA5014A7}" presName="bgRect" presStyleLbl="bgShp" presStyleIdx="4" presStyleCnt="5"/>
      <dgm:spPr/>
    </dgm:pt>
    <dgm:pt modelId="{2EF6B859-11C0-0346-8327-514C91C6E78A}" type="pres">
      <dgm:prSet presAssocID="{C0C93F0A-E543-2447-873F-5201FA5014A7}" presName="bgRectTx" presStyleLbl="bgShp" presStyleIdx="4" presStyleCnt="5">
        <dgm:presLayoutVars>
          <dgm:bulletEnabled val="1"/>
        </dgm:presLayoutVars>
      </dgm:prSet>
      <dgm:spPr/>
    </dgm:pt>
  </dgm:ptLst>
  <dgm:cxnLst>
    <dgm:cxn modelId="{E1928D02-E988-214D-AEFE-05A563B445C5}" type="presOf" srcId="{C0C93F0A-E543-2447-873F-5201FA5014A7}" destId="{2EF6B859-11C0-0346-8327-514C91C6E78A}" srcOrd="1" destOrd="0" presId="urn:microsoft.com/office/officeart/2005/8/layout/hierarchy6"/>
    <dgm:cxn modelId="{CA736606-2BB7-224E-8EFF-4FF0EA3EA195}" type="presOf" srcId="{3D0A2E60-991A-EF4E-9AEC-A2BE73294D47}" destId="{4C6E89FC-BECD-0944-8039-4C4EF46A40F2}" srcOrd="1" destOrd="0" presId="urn:microsoft.com/office/officeart/2005/8/layout/hierarchy6"/>
    <dgm:cxn modelId="{BA92EA06-17CE-6B46-9B78-333DD4F026CD}" type="presOf" srcId="{3D0A2E60-991A-EF4E-9AEC-A2BE73294D47}" destId="{939FF4FE-DA58-C043-A03D-6B9E7105E44F}" srcOrd="0" destOrd="0" presId="urn:microsoft.com/office/officeart/2005/8/layout/hierarchy6"/>
    <dgm:cxn modelId="{511D9B12-C121-C94C-A49D-6F8580410C3C}" srcId="{8D893378-AB52-AD41-889A-BEF6B7C6D80E}" destId="{0C0EE870-1DDD-2848-80AF-970EEA34B1AA}" srcOrd="0" destOrd="0" parTransId="{64239BB3-6235-CD4A-8241-56038864FFA7}" sibTransId="{C8477260-37A4-C645-9206-9950D62720A6}"/>
    <dgm:cxn modelId="{8F64FE1A-1306-7D48-B8F1-54D6216D76CB}" srcId="{11593C2C-54D8-1148-B1CB-D29764BC499A}" destId="{9F042378-4337-0944-AF2E-A0E9BE235889}" srcOrd="1" destOrd="0" parTransId="{79464763-0EAD-0F44-821F-C8E3BC46A079}" sibTransId="{66E165AD-E2CE-2043-A808-68B659D00B40}"/>
    <dgm:cxn modelId="{C3FFE01E-791C-F345-8F1D-047AC13F2745}" type="presOf" srcId="{23585430-76F0-0448-922B-C0678E1CC96B}" destId="{3A0ADA72-18CE-E744-998A-F02E5665BD84}" srcOrd="0" destOrd="0" presId="urn:microsoft.com/office/officeart/2005/8/layout/hierarchy6"/>
    <dgm:cxn modelId="{21ECF61F-ECD3-774F-BE1A-488609741D86}" srcId="{425E6895-D0B5-4640-BAF8-84001C422A23}" destId="{3C0539D1-A64D-6345-B951-FEA5CB8A8A86}" srcOrd="0" destOrd="0" parTransId="{31DF58C0-3CB3-9A40-85E9-C9F8AFE98499}" sibTransId="{A156F906-2946-3345-84C8-BD25A71C77B0}"/>
    <dgm:cxn modelId="{68040420-C0AC-5844-88B9-5374BF70D9B1}" srcId="{3C0539D1-A64D-6345-B951-FEA5CB8A8A86}" destId="{8D893378-AB52-AD41-889A-BEF6B7C6D80E}" srcOrd="0" destOrd="0" parTransId="{95A018DE-17D4-8D49-AD87-D58BEA14A4F3}" sibTransId="{35732241-1103-4F4E-9E2A-94A5FE53155F}"/>
    <dgm:cxn modelId="{E6155A23-5A4D-E14F-A211-F11CB980612F}" type="presOf" srcId="{425E6895-D0B5-4640-BAF8-84001C422A23}" destId="{7D4A20DB-795D-2748-B4E2-DD390644D9FF}" srcOrd="0" destOrd="0" presId="urn:microsoft.com/office/officeart/2005/8/layout/hierarchy6"/>
    <dgm:cxn modelId="{5B03702A-8DC6-1B42-9C75-46615E2F6672}" type="presOf" srcId="{9F042378-4337-0944-AF2E-A0E9BE235889}" destId="{252AB792-B3FF-1544-8D1E-D7B521E97CB6}" srcOrd="0" destOrd="0" presId="urn:microsoft.com/office/officeart/2005/8/layout/hierarchy6"/>
    <dgm:cxn modelId="{08C68F2C-9C58-6E48-94A3-28594B256EEB}" srcId="{3C0539D1-A64D-6345-B951-FEA5CB8A8A86}" destId="{8AE3E907-0498-114C-AB12-18B3709FAD25}" srcOrd="1" destOrd="0" parTransId="{ACBDB29C-BB86-C74A-AB9C-CFB4300CEA78}" sibTransId="{FE3BD1A5-C0A7-C94A-BE8B-F39C06C975AC}"/>
    <dgm:cxn modelId="{AC90D92C-1B80-D344-BB65-1E184269C5B8}" type="presOf" srcId="{3C0539D1-A64D-6345-B951-FEA5CB8A8A86}" destId="{F2915A59-492D-B94C-994F-31918C8FBA7E}" srcOrd="0" destOrd="0" presId="urn:microsoft.com/office/officeart/2005/8/layout/hierarchy6"/>
    <dgm:cxn modelId="{E030DE37-6B94-3E42-8F1D-DEB4EF2E0EE3}" type="presOf" srcId="{95A018DE-17D4-8D49-AD87-D58BEA14A4F3}" destId="{F2276FB0-3B97-0E4B-937D-70AADC4840D0}" srcOrd="0" destOrd="0" presId="urn:microsoft.com/office/officeart/2005/8/layout/hierarchy6"/>
    <dgm:cxn modelId="{C1D68A39-8535-7A4D-B719-16FA9F72C4A1}" srcId="{425E6895-D0B5-4640-BAF8-84001C422A23}" destId="{BB16D682-B928-0B4D-A3FD-ADEFF7AC9AE8}" srcOrd="4" destOrd="0" parTransId="{2567C047-DD66-4947-B772-9D5FF76705A3}" sibTransId="{B0E43308-CF2A-3445-9A8F-02B31719ABE5}"/>
    <dgm:cxn modelId="{E39A2B3E-102B-474B-8596-6FC22650F6AC}" type="presOf" srcId="{576FDDE4-6414-5343-98EA-9462F283A597}" destId="{175CF6D0-BC87-0B4C-A519-25C86D9E2303}" srcOrd="1" destOrd="0" presId="urn:microsoft.com/office/officeart/2005/8/layout/hierarchy6"/>
    <dgm:cxn modelId="{A6E7A93F-14B0-E846-A739-27E0055D3846}" type="presOf" srcId="{D6D39154-9BC1-0047-890D-48A251C40059}" destId="{8856B7EF-3F5B-A549-96C4-96C1EECE9EF8}" srcOrd="1" destOrd="0" presId="urn:microsoft.com/office/officeart/2005/8/layout/hierarchy6"/>
    <dgm:cxn modelId="{7C84F279-E883-5940-8ADE-BA18B1D1095A}" type="presOf" srcId="{8AE3E907-0498-114C-AB12-18B3709FAD25}" destId="{E718F468-E675-974D-9658-E79D780A502B}" srcOrd="0" destOrd="0" presId="urn:microsoft.com/office/officeart/2005/8/layout/hierarchy6"/>
    <dgm:cxn modelId="{97663C87-582C-9641-97AB-265D05DB6CB8}" type="presOf" srcId="{8D893378-AB52-AD41-889A-BEF6B7C6D80E}" destId="{CA6BE303-E04F-364A-810E-F397C5A9F931}" srcOrd="0" destOrd="0" presId="urn:microsoft.com/office/officeart/2005/8/layout/hierarchy6"/>
    <dgm:cxn modelId="{2882FC88-A371-584F-8A06-B709322C0855}" type="presOf" srcId="{0C0EE870-1DDD-2848-80AF-970EEA34B1AA}" destId="{A8DDD01C-DF69-5648-9054-A6C0541659A1}" srcOrd="0" destOrd="0" presId="urn:microsoft.com/office/officeart/2005/8/layout/hierarchy6"/>
    <dgm:cxn modelId="{ACDE898A-34A6-A94A-8C6F-D6E58874954B}" type="presOf" srcId="{E779A1FA-F9EB-9C4F-9792-A95135BAE47A}" destId="{8FF7CCB2-7630-444E-99C5-08963B1AE818}" srcOrd="0" destOrd="0" presId="urn:microsoft.com/office/officeart/2005/8/layout/hierarchy6"/>
    <dgm:cxn modelId="{5F727391-08BD-8745-964C-C4BC9D70085B}" srcId="{0C0EE870-1DDD-2848-80AF-970EEA34B1AA}" destId="{11593C2C-54D8-1148-B1CB-D29764BC499A}" srcOrd="0" destOrd="0" parTransId="{57F46DF7-EDDD-EE43-A64C-1FA8A9E7EDB7}" sibTransId="{2A24707F-A62A-3E44-8D63-0BB246F9CB62}"/>
    <dgm:cxn modelId="{894F8E98-3984-074D-A12B-39030406647E}" type="presOf" srcId="{ACBDB29C-BB86-C74A-AB9C-CFB4300CEA78}" destId="{267D9605-F543-7043-AE81-78056A58CDBD}" srcOrd="0" destOrd="0" presId="urn:microsoft.com/office/officeart/2005/8/layout/hierarchy6"/>
    <dgm:cxn modelId="{B3BC399B-3253-4440-9A45-DD3510BD66CA}" srcId="{8D893378-AB52-AD41-889A-BEF6B7C6D80E}" destId="{8A06397E-CA1E-DA46-AEAA-CDD585AD43BC}" srcOrd="1" destOrd="0" parTransId="{23585430-76F0-0448-922B-C0678E1CC96B}" sibTransId="{EA718C8D-2304-8645-9FCC-F830C29D7570}"/>
    <dgm:cxn modelId="{27701EA0-3827-BA4C-A16F-D1356B1B0A95}" type="presOf" srcId="{576FDDE4-6414-5343-98EA-9462F283A597}" destId="{A29A3B74-ED99-414B-AE05-FBCB6257DB1F}" srcOrd="0" destOrd="0" presId="urn:microsoft.com/office/officeart/2005/8/layout/hierarchy6"/>
    <dgm:cxn modelId="{A76F27A0-B402-B94A-BE07-CF701B84D9A4}" type="presOf" srcId="{8A06397E-CA1E-DA46-AEAA-CDD585AD43BC}" destId="{CA998D35-5768-5E4E-8D5B-F8E4CB273785}" srcOrd="0" destOrd="0" presId="urn:microsoft.com/office/officeart/2005/8/layout/hierarchy6"/>
    <dgm:cxn modelId="{B39DA8A9-AE7D-7543-A61C-E1A2B4B78446}" srcId="{425E6895-D0B5-4640-BAF8-84001C422A23}" destId="{D6D39154-9BC1-0047-890D-48A251C40059}" srcOrd="3" destOrd="0" parTransId="{BBA642AB-36E5-ED45-9259-E38F82F259F6}" sibTransId="{3E4A557E-B7A0-2148-BF11-9B369A187D88}"/>
    <dgm:cxn modelId="{9AD22FAD-C00F-1248-905D-4546E4668B83}" type="presOf" srcId="{57F46DF7-EDDD-EE43-A64C-1FA8A9E7EDB7}" destId="{4B9C143D-C457-FB4F-A47E-76969E7ADA2B}" srcOrd="0" destOrd="0" presId="urn:microsoft.com/office/officeart/2005/8/layout/hierarchy6"/>
    <dgm:cxn modelId="{7840F6B0-4D08-B54B-AC68-EB45C7546352}" type="presOf" srcId="{64239BB3-6235-CD4A-8241-56038864FFA7}" destId="{675E0CC1-0098-974B-9946-ACD466F73128}" srcOrd="0" destOrd="0" presId="urn:microsoft.com/office/officeart/2005/8/layout/hierarchy6"/>
    <dgm:cxn modelId="{669938B6-1510-CE45-9B86-5F9DEF6BC609}" type="presOf" srcId="{D6D39154-9BC1-0047-890D-48A251C40059}" destId="{72715EC6-8467-D040-B544-FD3BF900EECD}" srcOrd="0" destOrd="0" presId="urn:microsoft.com/office/officeart/2005/8/layout/hierarchy6"/>
    <dgm:cxn modelId="{C475AFBA-AF7B-E443-8929-D8388D520DBB}" type="presOf" srcId="{79464763-0EAD-0F44-821F-C8E3BC46A079}" destId="{2EF3B35B-2AAA-3141-ABC0-CA431C53E5B3}" srcOrd="0" destOrd="0" presId="urn:microsoft.com/office/officeart/2005/8/layout/hierarchy6"/>
    <dgm:cxn modelId="{C62980BB-95FF-2149-9D71-C038C800BCE9}" srcId="{11593C2C-54D8-1148-B1CB-D29764BC499A}" destId="{E779A1FA-F9EB-9C4F-9792-A95135BAE47A}" srcOrd="0" destOrd="0" parTransId="{3D1F3A00-7FF8-A54C-BD09-225CC0B9BE57}" sibTransId="{05E8A94D-4C04-6A4B-B714-C4F00047DF76}"/>
    <dgm:cxn modelId="{20F2B0C4-7D13-0F4D-85F8-719C097D4432}" srcId="{425E6895-D0B5-4640-BAF8-84001C422A23}" destId="{576FDDE4-6414-5343-98EA-9462F283A597}" srcOrd="2" destOrd="0" parTransId="{6CB88E8A-2E0D-444B-BE6A-80A6AAACFBF5}" sibTransId="{C7768640-E9A4-0541-B19B-9B2AA53BA0D2}"/>
    <dgm:cxn modelId="{732AB7C4-8817-E04E-845F-9E056C4D7B88}" type="presOf" srcId="{11593C2C-54D8-1148-B1CB-D29764BC499A}" destId="{623776F4-A961-4C43-8A28-E98299FA4F35}" srcOrd="0" destOrd="0" presId="urn:microsoft.com/office/officeart/2005/8/layout/hierarchy6"/>
    <dgm:cxn modelId="{BDE909CB-9F78-ED46-A3F5-BF0364BAC40B}" srcId="{425E6895-D0B5-4640-BAF8-84001C422A23}" destId="{C0C93F0A-E543-2447-873F-5201FA5014A7}" srcOrd="5" destOrd="0" parTransId="{226B8919-10B5-844D-943E-14A615C72244}" sibTransId="{33A2F330-9244-664F-A279-E8450CFAFA91}"/>
    <dgm:cxn modelId="{39B6FBCC-FEAB-584F-8FAA-9471DD89D77A}" type="presOf" srcId="{BB16D682-B928-0B4D-A3FD-ADEFF7AC9AE8}" destId="{27E139D9-29B6-E043-AB3D-1782AE1C9DAB}" srcOrd="0" destOrd="0" presId="urn:microsoft.com/office/officeart/2005/8/layout/hierarchy6"/>
    <dgm:cxn modelId="{91C857DB-1B53-2243-9824-B27389A9EF1B}" srcId="{425E6895-D0B5-4640-BAF8-84001C422A23}" destId="{3D0A2E60-991A-EF4E-9AEC-A2BE73294D47}" srcOrd="1" destOrd="0" parTransId="{4A11F728-4B48-C449-9AB1-6B8FB05A5004}" sibTransId="{B75F9A07-8EBF-5F44-92D6-52F3FCCFF023}"/>
    <dgm:cxn modelId="{DA301ADC-FF77-7E4D-8CBC-6B924D53BFCE}" type="presOf" srcId="{BB16D682-B928-0B4D-A3FD-ADEFF7AC9AE8}" destId="{8CDB5981-A605-A448-8664-609F76A20584}" srcOrd="1" destOrd="0" presId="urn:microsoft.com/office/officeart/2005/8/layout/hierarchy6"/>
    <dgm:cxn modelId="{9895DEE3-86DF-144A-B2E3-C1C2B522EA42}" type="presOf" srcId="{3D1F3A00-7FF8-A54C-BD09-225CC0B9BE57}" destId="{97C1A406-F219-E643-A1A0-BAE54EAD5AAC}" srcOrd="0" destOrd="0" presId="urn:microsoft.com/office/officeart/2005/8/layout/hierarchy6"/>
    <dgm:cxn modelId="{7B395CF3-5D1D-C440-846B-7653C7679FC8}" type="presOf" srcId="{C0C93F0A-E543-2447-873F-5201FA5014A7}" destId="{9C457986-1E5E-C644-A0D9-18493E02C04F}" srcOrd="0" destOrd="0" presId="urn:microsoft.com/office/officeart/2005/8/layout/hierarchy6"/>
    <dgm:cxn modelId="{BB3455D1-7345-D645-A153-FD2AAFFE3B50}" type="presParOf" srcId="{7D4A20DB-795D-2748-B4E2-DD390644D9FF}" destId="{D1C9EC57-2DD7-6640-BD82-A90655ABE041}" srcOrd="0" destOrd="0" presId="urn:microsoft.com/office/officeart/2005/8/layout/hierarchy6"/>
    <dgm:cxn modelId="{84433A7C-C01A-8B47-8F25-E1ABC56EAF24}" type="presParOf" srcId="{D1C9EC57-2DD7-6640-BD82-A90655ABE041}" destId="{2DBC334D-438D-5145-AAAC-AB59AA54C188}" srcOrd="0" destOrd="0" presId="urn:microsoft.com/office/officeart/2005/8/layout/hierarchy6"/>
    <dgm:cxn modelId="{82930DAE-FF62-DD44-8953-8BDB863860A5}" type="presParOf" srcId="{D1C9EC57-2DD7-6640-BD82-A90655ABE041}" destId="{000E485A-FD86-5548-BBF6-5977ACE22915}" srcOrd="1" destOrd="0" presId="urn:microsoft.com/office/officeart/2005/8/layout/hierarchy6"/>
    <dgm:cxn modelId="{FD68EA9E-6F29-A641-8562-E5BD5CCE3BBC}" type="presParOf" srcId="{000E485A-FD86-5548-BBF6-5977ACE22915}" destId="{575AD3C0-558B-C849-9E85-4C442B3C420D}" srcOrd="0" destOrd="0" presId="urn:microsoft.com/office/officeart/2005/8/layout/hierarchy6"/>
    <dgm:cxn modelId="{78B6F7DE-13BC-B04D-86FF-7A473BF1CF70}" type="presParOf" srcId="{575AD3C0-558B-C849-9E85-4C442B3C420D}" destId="{F2915A59-492D-B94C-994F-31918C8FBA7E}" srcOrd="0" destOrd="0" presId="urn:microsoft.com/office/officeart/2005/8/layout/hierarchy6"/>
    <dgm:cxn modelId="{2DDEA1B7-4621-6F41-B9C5-50262EC46037}" type="presParOf" srcId="{575AD3C0-558B-C849-9E85-4C442B3C420D}" destId="{FD2FF4D3-392D-1046-AE31-BA478F90DD07}" srcOrd="1" destOrd="0" presId="urn:microsoft.com/office/officeart/2005/8/layout/hierarchy6"/>
    <dgm:cxn modelId="{5D62A720-45A4-5547-BCD9-AC1CCD1D2D94}" type="presParOf" srcId="{FD2FF4D3-392D-1046-AE31-BA478F90DD07}" destId="{F2276FB0-3B97-0E4B-937D-70AADC4840D0}" srcOrd="0" destOrd="0" presId="urn:microsoft.com/office/officeart/2005/8/layout/hierarchy6"/>
    <dgm:cxn modelId="{12ADC6A9-99A2-894A-BBFC-57AACB7A5A7E}" type="presParOf" srcId="{FD2FF4D3-392D-1046-AE31-BA478F90DD07}" destId="{5063FC77-A2FE-0E45-BBE4-3F1ED33E7463}" srcOrd="1" destOrd="0" presId="urn:microsoft.com/office/officeart/2005/8/layout/hierarchy6"/>
    <dgm:cxn modelId="{6C6EFE99-6BB4-694E-A1D3-C91DFCBDE07D}" type="presParOf" srcId="{5063FC77-A2FE-0E45-BBE4-3F1ED33E7463}" destId="{CA6BE303-E04F-364A-810E-F397C5A9F931}" srcOrd="0" destOrd="0" presId="urn:microsoft.com/office/officeart/2005/8/layout/hierarchy6"/>
    <dgm:cxn modelId="{E6559500-FDBE-254B-B399-D80E9FE40656}" type="presParOf" srcId="{5063FC77-A2FE-0E45-BBE4-3F1ED33E7463}" destId="{389A40D3-8705-E045-B25C-BC29C7CB5465}" srcOrd="1" destOrd="0" presId="urn:microsoft.com/office/officeart/2005/8/layout/hierarchy6"/>
    <dgm:cxn modelId="{F154F3AB-F0D8-8B4B-BFBE-0652BDA1C7A7}" type="presParOf" srcId="{389A40D3-8705-E045-B25C-BC29C7CB5465}" destId="{675E0CC1-0098-974B-9946-ACD466F73128}" srcOrd="0" destOrd="0" presId="urn:microsoft.com/office/officeart/2005/8/layout/hierarchy6"/>
    <dgm:cxn modelId="{5F111D35-98E8-2E4E-B2FB-33F0FBF9969B}" type="presParOf" srcId="{389A40D3-8705-E045-B25C-BC29C7CB5465}" destId="{F7EDB98C-79F2-FE46-8261-29173F1B3C9E}" srcOrd="1" destOrd="0" presId="urn:microsoft.com/office/officeart/2005/8/layout/hierarchy6"/>
    <dgm:cxn modelId="{0BF943F3-78D1-C149-81ED-EEF88D1FAAE5}" type="presParOf" srcId="{F7EDB98C-79F2-FE46-8261-29173F1B3C9E}" destId="{A8DDD01C-DF69-5648-9054-A6C0541659A1}" srcOrd="0" destOrd="0" presId="urn:microsoft.com/office/officeart/2005/8/layout/hierarchy6"/>
    <dgm:cxn modelId="{26EBC9BB-3584-9247-8DCD-C6E700F3125A}" type="presParOf" srcId="{F7EDB98C-79F2-FE46-8261-29173F1B3C9E}" destId="{031FB5F9-6D14-8A4D-852C-5203FE8DEC4F}" srcOrd="1" destOrd="0" presId="urn:microsoft.com/office/officeart/2005/8/layout/hierarchy6"/>
    <dgm:cxn modelId="{305B34E4-8051-CF47-BEFF-6D8E60DDC809}" type="presParOf" srcId="{031FB5F9-6D14-8A4D-852C-5203FE8DEC4F}" destId="{4B9C143D-C457-FB4F-A47E-76969E7ADA2B}" srcOrd="0" destOrd="0" presId="urn:microsoft.com/office/officeart/2005/8/layout/hierarchy6"/>
    <dgm:cxn modelId="{7940214C-4A14-9D4F-8E89-1BA4EFC33BD7}" type="presParOf" srcId="{031FB5F9-6D14-8A4D-852C-5203FE8DEC4F}" destId="{AA7BFE8B-840A-0641-9A02-64FE9442F87B}" srcOrd="1" destOrd="0" presId="urn:microsoft.com/office/officeart/2005/8/layout/hierarchy6"/>
    <dgm:cxn modelId="{F9143974-B50A-E448-BA8E-33C0103BDFEA}" type="presParOf" srcId="{AA7BFE8B-840A-0641-9A02-64FE9442F87B}" destId="{623776F4-A961-4C43-8A28-E98299FA4F35}" srcOrd="0" destOrd="0" presId="urn:microsoft.com/office/officeart/2005/8/layout/hierarchy6"/>
    <dgm:cxn modelId="{597D526A-3A05-2C44-8F88-88382E8E41ED}" type="presParOf" srcId="{AA7BFE8B-840A-0641-9A02-64FE9442F87B}" destId="{602D7380-C163-3549-B53E-B97FA79E3053}" srcOrd="1" destOrd="0" presId="urn:microsoft.com/office/officeart/2005/8/layout/hierarchy6"/>
    <dgm:cxn modelId="{DFE257A4-3DCD-064D-B8E5-090C48EDBF72}" type="presParOf" srcId="{602D7380-C163-3549-B53E-B97FA79E3053}" destId="{97C1A406-F219-E643-A1A0-BAE54EAD5AAC}" srcOrd="0" destOrd="0" presId="urn:microsoft.com/office/officeart/2005/8/layout/hierarchy6"/>
    <dgm:cxn modelId="{471C0567-E907-1D42-BC0E-AB2E90A0DAA5}" type="presParOf" srcId="{602D7380-C163-3549-B53E-B97FA79E3053}" destId="{6D6CB97E-36D7-BB44-897F-5C55E8907EBF}" srcOrd="1" destOrd="0" presId="urn:microsoft.com/office/officeart/2005/8/layout/hierarchy6"/>
    <dgm:cxn modelId="{3B598863-3552-D647-9EC4-D2CB48D09CB9}" type="presParOf" srcId="{6D6CB97E-36D7-BB44-897F-5C55E8907EBF}" destId="{8FF7CCB2-7630-444E-99C5-08963B1AE818}" srcOrd="0" destOrd="0" presId="urn:microsoft.com/office/officeart/2005/8/layout/hierarchy6"/>
    <dgm:cxn modelId="{4B2B4C38-7EB6-1048-88D2-EA22C6D25230}" type="presParOf" srcId="{6D6CB97E-36D7-BB44-897F-5C55E8907EBF}" destId="{BF5097EF-F4A8-DA41-AE4C-8FEDCD525252}" srcOrd="1" destOrd="0" presId="urn:microsoft.com/office/officeart/2005/8/layout/hierarchy6"/>
    <dgm:cxn modelId="{CAAD4F06-A323-0246-A555-EFEF6E3A7335}" type="presParOf" srcId="{602D7380-C163-3549-B53E-B97FA79E3053}" destId="{2EF3B35B-2AAA-3141-ABC0-CA431C53E5B3}" srcOrd="2" destOrd="0" presId="urn:microsoft.com/office/officeart/2005/8/layout/hierarchy6"/>
    <dgm:cxn modelId="{86C07E96-BBAE-CB46-ABFE-80D78D753B18}" type="presParOf" srcId="{602D7380-C163-3549-B53E-B97FA79E3053}" destId="{7703D12F-93FA-224E-B876-438C1ACA8D3D}" srcOrd="3" destOrd="0" presId="urn:microsoft.com/office/officeart/2005/8/layout/hierarchy6"/>
    <dgm:cxn modelId="{CDD7A041-64F8-D34B-A0F0-CDBB91A8417C}" type="presParOf" srcId="{7703D12F-93FA-224E-B876-438C1ACA8D3D}" destId="{252AB792-B3FF-1544-8D1E-D7B521E97CB6}" srcOrd="0" destOrd="0" presId="urn:microsoft.com/office/officeart/2005/8/layout/hierarchy6"/>
    <dgm:cxn modelId="{3A79FE63-1B55-FA4F-84BA-D103429B3B75}" type="presParOf" srcId="{7703D12F-93FA-224E-B876-438C1ACA8D3D}" destId="{8CADEEEA-CC7D-A547-B7A0-6D636E88A4C2}" srcOrd="1" destOrd="0" presId="urn:microsoft.com/office/officeart/2005/8/layout/hierarchy6"/>
    <dgm:cxn modelId="{303E332E-F9DE-9D46-BE69-A6BFE537AE6F}" type="presParOf" srcId="{389A40D3-8705-E045-B25C-BC29C7CB5465}" destId="{3A0ADA72-18CE-E744-998A-F02E5665BD84}" srcOrd="2" destOrd="0" presId="urn:microsoft.com/office/officeart/2005/8/layout/hierarchy6"/>
    <dgm:cxn modelId="{A71374A7-5173-C341-9640-844648F73AFF}" type="presParOf" srcId="{389A40D3-8705-E045-B25C-BC29C7CB5465}" destId="{636DF23C-8B7C-4A40-B47A-D710B0DDD0A2}" srcOrd="3" destOrd="0" presId="urn:microsoft.com/office/officeart/2005/8/layout/hierarchy6"/>
    <dgm:cxn modelId="{47FF3833-F672-B74F-8990-295EA625E7D1}" type="presParOf" srcId="{636DF23C-8B7C-4A40-B47A-D710B0DDD0A2}" destId="{CA998D35-5768-5E4E-8D5B-F8E4CB273785}" srcOrd="0" destOrd="0" presId="urn:microsoft.com/office/officeart/2005/8/layout/hierarchy6"/>
    <dgm:cxn modelId="{AD4836D0-F955-1D4E-A15A-5E3EA8D7AE26}" type="presParOf" srcId="{636DF23C-8B7C-4A40-B47A-D710B0DDD0A2}" destId="{D5E275D0-C65A-1647-BA18-E3FC1DA40CFB}" srcOrd="1" destOrd="0" presId="urn:microsoft.com/office/officeart/2005/8/layout/hierarchy6"/>
    <dgm:cxn modelId="{146FD7AA-560F-C646-A7E5-63FDBFFBD780}" type="presParOf" srcId="{FD2FF4D3-392D-1046-AE31-BA478F90DD07}" destId="{267D9605-F543-7043-AE81-78056A58CDBD}" srcOrd="2" destOrd="0" presId="urn:microsoft.com/office/officeart/2005/8/layout/hierarchy6"/>
    <dgm:cxn modelId="{FEECB881-3432-A540-999F-4C10C4F3BB75}" type="presParOf" srcId="{FD2FF4D3-392D-1046-AE31-BA478F90DD07}" destId="{9E5F69BE-7B04-A047-9833-9452C53044A0}" srcOrd="3" destOrd="0" presId="urn:microsoft.com/office/officeart/2005/8/layout/hierarchy6"/>
    <dgm:cxn modelId="{12ADE52E-8C4F-824B-98D3-B1071499CCDE}" type="presParOf" srcId="{9E5F69BE-7B04-A047-9833-9452C53044A0}" destId="{E718F468-E675-974D-9658-E79D780A502B}" srcOrd="0" destOrd="0" presId="urn:microsoft.com/office/officeart/2005/8/layout/hierarchy6"/>
    <dgm:cxn modelId="{15433AB8-B6A6-C746-AC5E-B7B635F2D357}" type="presParOf" srcId="{9E5F69BE-7B04-A047-9833-9452C53044A0}" destId="{89996623-D1BD-9A41-9701-45C69AA26589}" srcOrd="1" destOrd="0" presId="urn:microsoft.com/office/officeart/2005/8/layout/hierarchy6"/>
    <dgm:cxn modelId="{19D88613-BB58-074B-B73D-BD615A9772C2}" type="presParOf" srcId="{7D4A20DB-795D-2748-B4E2-DD390644D9FF}" destId="{4FBE3F0E-1828-D944-850C-52B68FC7D847}" srcOrd="1" destOrd="0" presId="urn:microsoft.com/office/officeart/2005/8/layout/hierarchy6"/>
    <dgm:cxn modelId="{06093AF3-B9D2-D144-ADFB-5C4A5D28DBBF}" type="presParOf" srcId="{4FBE3F0E-1828-D944-850C-52B68FC7D847}" destId="{608425EF-0CF6-8145-A12B-A5675D8BBB9F}" srcOrd="0" destOrd="0" presId="urn:microsoft.com/office/officeart/2005/8/layout/hierarchy6"/>
    <dgm:cxn modelId="{CC3F9CD6-A5F7-C240-BE3B-15CF91B10391}" type="presParOf" srcId="{608425EF-0CF6-8145-A12B-A5675D8BBB9F}" destId="{939FF4FE-DA58-C043-A03D-6B9E7105E44F}" srcOrd="0" destOrd="0" presId="urn:microsoft.com/office/officeart/2005/8/layout/hierarchy6"/>
    <dgm:cxn modelId="{8C093D65-6D64-7041-A596-F84AC9907B61}" type="presParOf" srcId="{608425EF-0CF6-8145-A12B-A5675D8BBB9F}" destId="{4C6E89FC-BECD-0944-8039-4C4EF46A40F2}" srcOrd="1" destOrd="0" presId="urn:microsoft.com/office/officeart/2005/8/layout/hierarchy6"/>
    <dgm:cxn modelId="{CAC6E949-B264-0445-9F68-0C0ADE9393D0}" type="presParOf" srcId="{4FBE3F0E-1828-D944-850C-52B68FC7D847}" destId="{DC21940A-312B-614F-B9D0-42249A6B22A6}" srcOrd="1" destOrd="0" presId="urn:microsoft.com/office/officeart/2005/8/layout/hierarchy6"/>
    <dgm:cxn modelId="{5130D846-EBA7-5B4A-9FF3-1636C0A81F77}" type="presParOf" srcId="{DC21940A-312B-614F-B9D0-42249A6B22A6}" destId="{673CC4A5-6120-894A-8E48-27D4CE694F53}" srcOrd="0" destOrd="0" presId="urn:microsoft.com/office/officeart/2005/8/layout/hierarchy6"/>
    <dgm:cxn modelId="{E4A9892A-B8D7-6D48-8FDD-ABC099CB37CF}" type="presParOf" srcId="{4FBE3F0E-1828-D944-850C-52B68FC7D847}" destId="{CB4D632D-99AF-1E42-9737-832BCA6D9688}" srcOrd="2" destOrd="0" presId="urn:microsoft.com/office/officeart/2005/8/layout/hierarchy6"/>
    <dgm:cxn modelId="{7E84AC03-5F97-6447-937D-6F572C4B41F2}" type="presParOf" srcId="{CB4D632D-99AF-1E42-9737-832BCA6D9688}" destId="{A29A3B74-ED99-414B-AE05-FBCB6257DB1F}" srcOrd="0" destOrd="0" presId="urn:microsoft.com/office/officeart/2005/8/layout/hierarchy6"/>
    <dgm:cxn modelId="{2AB2C0CB-3E7A-4B49-8839-2F362D9C0762}" type="presParOf" srcId="{CB4D632D-99AF-1E42-9737-832BCA6D9688}" destId="{175CF6D0-BC87-0B4C-A519-25C86D9E2303}" srcOrd="1" destOrd="0" presId="urn:microsoft.com/office/officeart/2005/8/layout/hierarchy6"/>
    <dgm:cxn modelId="{FCB2B63E-43DD-B048-BCDF-D3681597E823}" type="presParOf" srcId="{4FBE3F0E-1828-D944-850C-52B68FC7D847}" destId="{DE7B857C-01DD-AB4C-ADCB-026C8A7B5290}" srcOrd="3" destOrd="0" presId="urn:microsoft.com/office/officeart/2005/8/layout/hierarchy6"/>
    <dgm:cxn modelId="{A12BAE01-8601-214C-8D3D-90D0E2210CDF}" type="presParOf" srcId="{DE7B857C-01DD-AB4C-ADCB-026C8A7B5290}" destId="{AD37855D-A09E-BF4A-B98C-3BFCE534C93F}" srcOrd="0" destOrd="0" presId="urn:microsoft.com/office/officeart/2005/8/layout/hierarchy6"/>
    <dgm:cxn modelId="{FD243B3B-9B72-304A-B80B-E1E5B1776C46}" type="presParOf" srcId="{4FBE3F0E-1828-D944-850C-52B68FC7D847}" destId="{2571FF03-764E-134D-9B23-6B1B8DFCCC8A}" srcOrd="4" destOrd="0" presId="urn:microsoft.com/office/officeart/2005/8/layout/hierarchy6"/>
    <dgm:cxn modelId="{02D20645-F266-E04C-97D9-B5FB1DC321AF}" type="presParOf" srcId="{2571FF03-764E-134D-9B23-6B1B8DFCCC8A}" destId="{72715EC6-8467-D040-B544-FD3BF900EECD}" srcOrd="0" destOrd="0" presId="urn:microsoft.com/office/officeart/2005/8/layout/hierarchy6"/>
    <dgm:cxn modelId="{04C90C27-17E7-D547-BC7F-437E453E9B5E}" type="presParOf" srcId="{2571FF03-764E-134D-9B23-6B1B8DFCCC8A}" destId="{8856B7EF-3F5B-A549-96C4-96C1EECE9EF8}" srcOrd="1" destOrd="0" presId="urn:microsoft.com/office/officeart/2005/8/layout/hierarchy6"/>
    <dgm:cxn modelId="{B0F8F58C-3264-204E-88CA-2A630ADA4D47}" type="presParOf" srcId="{4FBE3F0E-1828-D944-850C-52B68FC7D847}" destId="{7C30EF1F-7109-064C-97A5-D718363D7D3F}" srcOrd="5" destOrd="0" presId="urn:microsoft.com/office/officeart/2005/8/layout/hierarchy6"/>
    <dgm:cxn modelId="{29040C45-D54C-264D-BB01-4B6F8A7431F5}" type="presParOf" srcId="{7C30EF1F-7109-064C-97A5-D718363D7D3F}" destId="{5408D2F1-990D-5D45-94B6-E8E91CC5CD4B}" srcOrd="0" destOrd="0" presId="urn:microsoft.com/office/officeart/2005/8/layout/hierarchy6"/>
    <dgm:cxn modelId="{BD495943-7972-3D4E-9705-1C24C2EDF45D}" type="presParOf" srcId="{4FBE3F0E-1828-D944-850C-52B68FC7D847}" destId="{79FF0C1B-5644-6147-A9C2-A880781D22FB}" srcOrd="6" destOrd="0" presId="urn:microsoft.com/office/officeart/2005/8/layout/hierarchy6"/>
    <dgm:cxn modelId="{E2049B7E-B54A-7B47-9B6D-F651CAC71595}" type="presParOf" srcId="{79FF0C1B-5644-6147-A9C2-A880781D22FB}" destId="{27E139D9-29B6-E043-AB3D-1782AE1C9DAB}" srcOrd="0" destOrd="0" presId="urn:microsoft.com/office/officeart/2005/8/layout/hierarchy6"/>
    <dgm:cxn modelId="{D7EB21E6-DF9F-F14B-AEC8-2D9A848063DB}" type="presParOf" srcId="{79FF0C1B-5644-6147-A9C2-A880781D22FB}" destId="{8CDB5981-A605-A448-8664-609F76A20584}" srcOrd="1" destOrd="0" presId="urn:microsoft.com/office/officeart/2005/8/layout/hierarchy6"/>
    <dgm:cxn modelId="{F00C6C20-13AD-414E-830C-C84DE9949A7D}" type="presParOf" srcId="{4FBE3F0E-1828-D944-850C-52B68FC7D847}" destId="{4BC7EABB-7C1E-C748-898F-B57A0844EBBF}" srcOrd="7" destOrd="0" presId="urn:microsoft.com/office/officeart/2005/8/layout/hierarchy6"/>
    <dgm:cxn modelId="{738445DB-1338-934A-9683-EF995C950A7E}" type="presParOf" srcId="{4BC7EABB-7C1E-C748-898F-B57A0844EBBF}" destId="{B2AA781A-6B90-AD47-9780-4C24B2C20E85}" srcOrd="0" destOrd="0" presId="urn:microsoft.com/office/officeart/2005/8/layout/hierarchy6"/>
    <dgm:cxn modelId="{05AF246A-2B63-C245-85C1-9EAC51798D90}" type="presParOf" srcId="{4FBE3F0E-1828-D944-850C-52B68FC7D847}" destId="{AEF1AE47-66EE-694A-94F8-6E321214A475}" srcOrd="8" destOrd="0" presId="urn:microsoft.com/office/officeart/2005/8/layout/hierarchy6"/>
    <dgm:cxn modelId="{D5E742D9-6AA8-124B-8D64-7AC0A11C4CE7}" type="presParOf" srcId="{AEF1AE47-66EE-694A-94F8-6E321214A475}" destId="{9C457986-1E5E-C644-A0D9-18493E02C04F}" srcOrd="0" destOrd="0" presId="urn:microsoft.com/office/officeart/2005/8/layout/hierarchy6"/>
    <dgm:cxn modelId="{4F1157D8-3288-854B-9EC9-65D0A08A9307}" type="presParOf" srcId="{AEF1AE47-66EE-694A-94F8-6E321214A475}" destId="{2EF6B859-11C0-0346-8327-514C91C6E78A}" srcOrd="1" destOrd="0" presId="urn:microsoft.com/office/officeart/2005/8/layout/hierarchy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CD09E5AF-3ED7-4672-8F59-32596A423D4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DE12EECC-6233-4826-B719-A052B70E4AB1}">
      <dgm:prSet/>
      <dgm:spPr/>
      <dgm:t>
        <a:bodyPr/>
        <a:lstStyle/>
        <a:p>
          <a:r>
            <a:rPr lang="en-US" dirty="0"/>
            <a:t>2021-2030 is the UN Decade on restoration.</a:t>
          </a:r>
          <a:r>
            <a:rPr lang="en-US" b="1" dirty="0"/>
            <a:t> </a:t>
          </a:r>
          <a:r>
            <a:rPr lang="en-US" b="0" dirty="0"/>
            <a:t>Areas proposed for, or under active restoration efforts, should not be </a:t>
          </a:r>
          <a:r>
            <a:rPr lang="en-US" b="0" dirty="0" err="1"/>
            <a:t>recognised</a:t>
          </a:r>
          <a:r>
            <a:rPr lang="en-US" b="0" dirty="0"/>
            <a:t> as OECMs until they are delivering demonstrable and significant biodiversity outcomes. </a:t>
          </a:r>
          <a:r>
            <a:rPr lang="en-US" dirty="0"/>
            <a:t>IUCN’s guidance is therefore that restoration areas proposed as OECMs should meet all the following conditions:</a:t>
          </a:r>
        </a:p>
      </dgm:t>
    </dgm:pt>
    <dgm:pt modelId="{2725E222-1928-4742-B0D7-9D4F8E515075}" type="parTrans" cxnId="{38D32988-4812-4152-A42E-0EF7717F52C4}">
      <dgm:prSet/>
      <dgm:spPr/>
      <dgm:t>
        <a:bodyPr/>
        <a:lstStyle/>
        <a:p>
          <a:endParaRPr lang="en-US"/>
        </a:p>
      </dgm:t>
    </dgm:pt>
    <dgm:pt modelId="{528C205B-3084-4E9D-B903-73C6EB9FC6FD}" type="sibTrans" cxnId="{38D32988-4812-4152-A42E-0EF7717F52C4}">
      <dgm:prSet/>
      <dgm:spPr/>
      <dgm:t>
        <a:bodyPr/>
        <a:lstStyle/>
        <a:p>
          <a:endParaRPr lang="en-US"/>
        </a:p>
      </dgm:t>
    </dgm:pt>
    <dgm:pt modelId="{17E62DC4-0017-43C4-B31C-250DDEB3985A}">
      <dgm:prSet/>
      <dgm:spPr/>
      <dgm:t>
        <a:bodyPr/>
        <a:lstStyle/>
        <a:p>
          <a:r>
            <a:rPr lang="en-US" dirty="0"/>
            <a:t>1. Restoration is taking place in an ecosystem of high biodiversity value so that the area, once restored, will qualify as an OECM by virtue of its conservation value and contribution to strengthening existing protected area networks;</a:t>
          </a:r>
        </a:p>
      </dgm:t>
    </dgm:pt>
    <dgm:pt modelId="{A7746AD4-403A-493A-B0B1-D159162E8F75}" type="parTrans" cxnId="{26640B39-5BE7-434E-8FF0-2C9E537D5B82}">
      <dgm:prSet/>
      <dgm:spPr/>
      <dgm:t>
        <a:bodyPr/>
        <a:lstStyle/>
        <a:p>
          <a:endParaRPr lang="en-US"/>
        </a:p>
      </dgm:t>
    </dgm:pt>
    <dgm:pt modelId="{A43E7768-9320-401B-870C-2383E1DEF11F}" type="sibTrans" cxnId="{26640B39-5BE7-434E-8FF0-2C9E537D5B82}">
      <dgm:prSet/>
      <dgm:spPr/>
      <dgm:t>
        <a:bodyPr/>
        <a:lstStyle/>
        <a:p>
          <a:endParaRPr lang="en-US"/>
        </a:p>
      </dgm:t>
    </dgm:pt>
    <dgm:pt modelId="{DF38245B-6857-47D6-91F4-A16A197B744A}">
      <dgm:prSet/>
      <dgm:spPr/>
      <dgm:t>
        <a:bodyPr/>
        <a:lstStyle/>
        <a:p>
          <a:r>
            <a:rPr lang="en-US" dirty="0"/>
            <a:t>2. Any restoration efforts should (</a:t>
          </a:r>
          <a:r>
            <a:rPr lang="en-US" dirty="0" err="1"/>
            <a:t>i</a:t>
          </a:r>
          <a:r>
            <a:rPr lang="en-US" dirty="0"/>
            <a:t>) have reduced the threats that caused the original degradation and biodiversity loss, (ii) show successful ecosystem recovery based on the principles of ecological restoration and (iii) contribute to long-term maintenance of a resilient and evolving ecosystem; and</a:t>
          </a:r>
        </a:p>
      </dgm:t>
    </dgm:pt>
    <dgm:pt modelId="{9738F78B-2C39-4754-9E0C-2CAFFD515BFC}" type="parTrans" cxnId="{448BFA68-DEAE-4089-BEE1-790A37DC63B1}">
      <dgm:prSet/>
      <dgm:spPr/>
      <dgm:t>
        <a:bodyPr/>
        <a:lstStyle/>
        <a:p>
          <a:endParaRPr lang="en-US"/>
        </a:p>
      </dgm:t>
    </dgm:pt>
    <dgm:pt modelId="{74E48BEE-3366-4A12-AB1F-8DF74F2B7637}" type="sibTrans" cxnId="{448BFA68-DEAE-4089-BEE1-790A37DC63B1}">
      <dgm:prSet/>
      <dgm:spPr/>
      <dgm:t>
        <a:bodyPr/>
        <a:lstStyle/>
        <a:p>
          <a:endParaRPr lang="en-US"/>
        </a:p>
      </dgm:t>
    </dgm:pt>
    <dgm:pt modelId="{D78097D5-90A7-4442-A27E-6F2659104EDB}">
      <dgm:prSet/>
      <dgm:spPr/>
      <dgm:t>
        <a:bodyPr/>
        <a:lstStyle/>
        <a:p>
          <a:r>
            <a:rPr lang="en-US" dirty="0"/>
            <a:t>3. Demonstrate active ecological restoration or natural regeneration of a type and at a scale that is expected to regain and maintain ecological integrity and a full complement of species.</a:t>
          </a:r>
          <a:r>
            <a:rPr lang="en-MY" dirty="0"/>
            <a:t> </a:t>
          </a:r>
          <a:endParaRPr lang="en-US" dirty="0"/>
        </a:p>
      </dgm:t>
    </dgm:pt>
    <dgm:pt modelId="{3C2C0535-9A41-490D-8A7B-B30B2DD04CBA}" type="parTrans" cxnId="{DDD2BD60-969F-47E6-9A1E-A733D10C78DA}">
      <dgm:prSet/>
      <dgm:spPr/>
      <dgm:t>
        <a:bodyPr/>
        <a:lstStyle/>
        <a:p>
          <a:endParaRPr lang="en-US"/>
        </a:p>
      </dgm:t>
    </dgm:pt>
    <dgm:pt modelId="{8CE919EF-9A5B-466D-B24B-0D409C698E3E}" type="sibTrans" cxnId="{DDD2BD60-969F-47E6-9A1E-A733D10C78DA}">
      <dgm:prSet/>
      <dgm:spPr/>
      <dgm:t>
        <a:bodyPr/>
        <a:lstStyle/>
        <a:p>
          <a:endParaRPr lang="en-US"/>
        </a:p>
      </dgm:t>
    </dgm:pt>
    <dgm:pt modelId="{09778E96-3F93-DE40-B0CF-69EBE649F580}" type="pres">
      <dgm:prSet presAssocID="{CD09E5AF-3ED7-4672-8F59-32596A423D44}" presName="linear" presStyleCnt="0">
        <dgm:presLayoutVars>
          <dgm:animLvl val="lvl"/>
          <dgm:resizeHandles val="exact"/>
        </dgm:presLayoutVars>
      </dgm:prSet>
      <dgm:spPr/>
    </dgm:pt>
    <dgm:pt modelId="{393DA9ED-0E2B-634B-A947-59FAA682048E}" type="pres">
      <dgm:prSet presAssocID="{DE12EECC-6233-4826-B719-A052B70E4AB1}" presName="parentText" presStyleLbl="node1" presStyleIdx="0" presStyleCnt="4">
        <dgm:presLayoutVars>
          <dgm:chMax val="0"/>
          <dgm:bulletEnabled val="1"/>
        </dgm:presLayoutVars>
      </dgm:prSet>
      <dgm:spPr/>
    </dgm:pt>
    <dgm:pt modelId="{66561682-BE4F-EA47-BB6C-8937804319CF}" type="pres">
      <dgm:prSet presAssocID="{528C205B-3084-4E9D-B903-73C6EB9FC6FD}" presName="spacer" presStyleCnt="0"/>
      <dgm:spPr/>
    </dgm:pt>
    <dgm:pt modelId="{610350B1-9407-924E-978E-2B4F1CA4D4C3}" type="pres">
      <dgm:prSet presAssocID="{17E62DC4-0017-43C4-B31C-250DDEB3985A}" presName="parentText" presStyleLbl="node1" presStyleIdx="1" presStyleCnt="4">
        <dgm:presLayoutVars>
          <dgm:chMax val="0"/>
          <dgm:bulletEnabled val="1"/>
        </dgm:presLayoutVars>
      </dgm:prSet>
      <dgm:spPr/>
    </dgm:pt>
    <dgm:pt modelId="{63078B1D-74CC-2E47-8203-C47DC9862A72}" type="pres">
      <dgm:prSet presAssocID="{A43E7768-9320-401B-870C-2383E1DEF11F}" presName="spacer" presStyleCnt="0"/>
      <dgm:spPr/>
    </dgm:pt>
    <dgm:pt modelId="{BA621FB9-F812-3A42-9AD0-2BFC167D0365}" type="pres">
      <dgm:prSet presAssocID="{DF38245B-6857-47D6-91F4-A16A197B744A}" presName="parentText" presStyleLbl="node1" presStyleIdx="2" presStyleCnt="4">
        <dgm:presLayoutVars>
          <dgm:chMax val="0"/>
          <dgm:bulletEnabled val="1"/>
        </dgm:presLayoutVars>
      </dgm:prSet>
      <dgm:spPr/>
    </dgm:pt>
    <dgm:pt modelId="{FA40A10F-5B27-3D4B-8EA3-08F1D3B84F23}" type="pres">
      <dgm:prSet presAssocID="{74E48BEE-3366-4A12-AB1F-8DF74F2B7637}" presName="spacer" presStyleCnt="0"/>
      <dgm:spPr/>
    </dgm:pt>
    <dgm:pt modelId="{FEEA0590-B458-4E49-AF91-D47E789CD0D4}" type="pres">
      <dgm:prSet presAssocID="{D78097D5-90A7-4442-A27E-6F2659104EDB}" presName="parentText" presStyleLbl="node1" presStyleIdx="3" presStyleCnt="4">
        <dgm:presLayoutVars>
          <dgm:chMax val="0"/>
          <dgm:bulletEnabled val="1"/>
        </dgm:presLayoutVars>
      </dgm:prSet>
      <dgm:spPr/>
    </dgm:pt>
  </dgm:ptLst>
  <dgm:cxnLst>
    <dgm:cxn modelId="{26640B39-5BE7-434E-8FF0-2C9E537D5B82}" srcId="{CD09E5AF-3ED7-4672-8F59-32596A423D44}" destId="{17E62DC4-0017-43C4-B31C-250DDEB3985A}" srcOrd="1" destOrd="0" parTransId="{A7746AD4-403A-493A-B0B1-D159162E8F75}" sibTransId="{A43E7768-9320-401B-870C-2383E1DEF11F}"/>
    <dgm:cxn modelId="{DDD2BD60-969F-47E6-9A1E-A733D10C78DA}" srcId="{CD09E5AF-3ED7-4672-8F59-32596A423D44}" destId="{D78097D5-90A7-4442-A27E-6F2659104EDB}" srcOrd="3" destOrd="0" parTransId="{3C2C0535-9A41-490D-8A7B-B30B2DD04CBA}" sibTransId="{8CE919EF-9A5B-466D-B24B-0D409C698E3E}"/>
    <dgm:cxn modelId="{448BFA68-DEAE-4089-BEE1-790A37DC63B1}" srcId="{CD09E5AF-3ED7-4672-8F59-32596A423D44}" destId="{DF38245B-6857-47D6-91F4-A16A197B744A}" srcOrd="2" destOrd="0" parTransId="{9738F78B-2C39-4754-9E0C-2CAFFD515BFC}" sibTransId="{74E48BEE-3366-4A12-AB1F-8DF74F2B7637}"/>
    <dgm:cxn modelId="{8673FB7E-E89F-9641-9477-43E72642E654}" type="presOf" srcId="{17E62DC4-0017-43C4-B31C-250DDEB3985A}" destId="{610350B1-9407-924E-978E-2B4F1CA4D4C3}" srcOrd="0" destOrd="0" presId="urn:microsoft.com/office/officeart/2005/8/layout/vList2"/>
    <dgm:cxn modelId="{38D32988-4812-4152-A42E-0EF7717F52C4}" srcId="{CD09E5AF-3ED7-4672-8F59-32596A423D44}" destId="{DE12EECC-6233-4826-B719-A052B70E4AB1}" srcOrd="0" destOrd="0" parTransId="{2725E222-1928-4742-B0D7-9D4F8E515075}" sibTransId="{528C205B-3084-4E9D-B903-73C6EB9FC6FD}"/>
    <dgm:cxn modelId="{55213F8E-2E3A-4445-800E-572B69A51164}" type="presOf" srcId="{D78097D5-90A7-4442-A27E-6F2659104EDB}" destId="{FEEA0590-B458-4E49-AF91-D47E789CD0D4}" srcOrd="0" destOrd="0" presId="urn:microsoft.com/office/officeart/2005/8/layout/vList2"/>
    <dgm:cxn modelId="{5737D8BC-984F-4A4E-A341-964910B804A3}" type="presOf" srcId="{CD09E5AF-3ED7-4672-8F59-32596A423D44}" destId="{09778E96-3F93-DE40-B0CF-69EBE649F580}" srcOrd="0" destOrd="0" presId="urn:microsoft.com/office/officeart/2005/8/layout/vList2"/>
    <dgm:cxn modelId="{32CA6CED-E397-3E4A-B917-AD6C65654CB5}" type="presOf" srcId="{DF38245B-6857-47D6-91F4-A16A197B744A}" destId="{BA621FB9-F812-3A42-9AD0-2BFC167D0365}" srcOrd="0" destOrd="0" presId="urn:microsoft.com/office/officeart/2005/8/layout/vList2"/>
    <dgm:cxn modelId="{CEC841FF-B697-D547-9763-79F5AA89234A}" type="presOf" srcId="{DE12EECC-6233-4826-B719-A052B70E4AB1}" destId="{393DA9ED-0E2B-634B-A947-59FAA682048E}" srcOrd="0" destOrd="0" presId="urn:microsoft.com/office/officeart/2005/8/layout/vList2"/>
    <dgm:cxn modelId="{B2D37100-65FA-2240-A659-336CAA51CFE0}" type="presParOf" srcId="{09778E96-3F93-DE40-B0CF-69EBE649F580}" destId="{393DA9ED-0E2B-634B-A947-59FAA682048E}" srcOrd="0" destOrd="0" presId="urn:microsoft.com/office/officeart/2005/8/layout/vList2"/>
    <dgm:cxn modelId="{63017244-B50D-D74A-880F-87CF7FE28EAC}" type="presParOf" srcId="{09778E96-3F93-DE40-B0CF-69EBE649F580}" destId="{66561682-BE4F-EA47-BB6C-8937804319CF}" srcOrd="1" destOrd="0" presId="urn:microsoft.com/office/officeart/2005/8/layout/vList2"/>
    <dgm:cxn modelId="{2643CB88-0CD7-D843-A67D-596ED4AF6E0A}" type="presParOf" srcId="{09778E96-3F93-DE40-B0CF-69EBE649F580}" destId="{610350B1-9407-924E-978E-2B4F1CA4D4C3}" srcOrd="2" destOrd="0" presId="urn:microsoft.com/office/officeart/2005/8/layout/vList2"/>
    <dgm:cxn modelId="{F1C4A672-5203-CA40-A728-F124575A75A7}" type="presParOf" srcId="{09778E96-3F93-DE40-B0CF-69EBE649F580}" destId="{63078B1D-74CC-2E47-8203-C47DC9862A72}" srcOrd="3" destOrd="0" presId="urn:microsoft.com/office/officeart/2005/8/layout/vList2"/>
    <dgm:cxn modelId="{6AE7870B-F997-D845-983C-EEA5218DEA68}" type="presParOf" srcId="{09778E96-3F93-DE40-B0CF-69EBE649F580}" destId="{BA621FB9-F812-3A42-9AD0-2BFC167D0365}" srcOrd="4" destOrd="0" presId="urn:microsoft.com/office/officeart/2005/8/layout/vList2"/>
    <dgm:cxn modelId="{E17F48E4-B197-184A-BAD1-09BD9501B46B}" type="presParOf" srcId="{09778E96-3F93-DE40-B0CF-69EBE649F580}" destId="{FA40A10F-5B27-3D4B-8EA3-08F1D3B84F23}" srcOrd="5" destOrd="0" presId="urn:microsoft.com/office/officeart/2005/8/layout/vList2"/>
    <dgm:cxn modelId="{F924FDC3-0850-2846-952F-51ABD52C49E1}" type="presParOf" srcId="{09778E96-3F93-DE40-B0CF-69EBE649F580}" destId="{FEEA0590-B458-4E49-AF91-D47E789CD0D4}"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 loCatId="" qsTypeId="urn:microsoft.com/office/officeart/2005/8/quickstyle/simple4" qsCatId="simple" csTypeId="urn:microsoft.com/office/officeart/2005/8/colors/accent1_2" csCatId="accent1" phldr="1"/>
      <dgm:spPr/>
      <dgm:t>
        <a:bodyPr/>
        <a:lstStyle/>
        <a:p>
          <a:endParaRPr lang="en-US"/>
        </a:p>
      </dgm:t>
    </dgm:pt>
    <dgm:pt modelId="{0F84E062-F94A-7642-8BF3-51E6618A78AE}">
      <dgm:prSet phldrT="[Text]" custT="1"/>
      <dgm:spPr>
        <a:solidFill>
          <a:srgbClr val="00B0F0"/>
        </a:solidFill>
      </dgm:spPr>
      <dgm:t>
        <a:bodyPr/>
        <a:lstStyle/>
        <a:p>
          <a:r>
            <a:rPr lang="en-US" sz="2800" dirty="0">
              <a:solidFill>
                <a:schemeClr val="tx1"/>
              </a:solidFill>
              <a:latin typeface="+mj-lt"/>
            </a:rPr>
            <a:t>Ancillary</a:t>
          </a:r>
        </a:p>
      </dgm:t>
    </dgm:pt>
    <dgm:pt modelId="{D5201F2F-ACED-154E-B931-41CDFF234D5B}" type="parTrans" cxnId="{44DE741C-C003-0A4F-BDDD-E144398E52D4}">
      <dgm:prSet/>
      <dgm:spPr/>
      <dgm:t>
        <a:bodyPr/>
        <a:lstStyle/>
        <a:p>
          <a:endParaRPr lang="en-US"/>
        </a:p>
      </dgm:t>
    </dgm:pt>
    <dgm:pt modelId="{D356D45F-659A-3C4B-8CD2-8B59B4856BDB}" type="sibTrans" cxnId="{44DE741C-C003-0A4F-BDDD-E144398E52D4}">
      <dgm:prSet/>
      <dgm:spPr/>
      <dgm:t>
        <a:bodyPr/>
        <a:lstStyle/>
        <a:p>
          <a:endParaRPr lang="en-US"/>
        </a:p>
      </dgm:t>
    </dgm:pt>
    <dgm:pt modelId="{50353D9C-DD01-614A-A23B-5332625B9807}">
      <dgm:prSet phldrT="[Text]" custT="1"/>
      <dgm:spPr/>
      <dgm:t>
        <a:bodyPr/>
        <a:lstStyle/>
        <a:p>
          <a:r>
            <a:rPr lang="en-US" sz="1800" b="1" dirty="0">
              <a:solidFill>
                <a:schemeClr val="tx1"/>
              </a:solidFill>
              <a:latin typeface="+mj-lt"/>
            </a:rPr>
            <a:t>‘No-disturbance’ areas</a:t>
          </a:r>
        </a:p>
        <a:p>
          <a:endParaRPr lang="en-US" sz="1800" dirty="0">
            <a:solidFill>
              <a:schemeClr val="tx1"/>
            </a:solidFill>
            <a:latin typeface="+mj-lt"/>
          </a:endParaRPr>
        </a:p>
        <a:p>
          <a:endParaRPr lang="en-US" sz="1800" dirty="0">
            <a:solidFill>
              <a:schemeClr val="tx1"/>
            </a:solidFill>
            <a:latin typeface="+mj-lt"/>
          </a:endParaRPr>
        </a:p>
      </dgm:t>
    </dgm:pt>
    <dgm:pt modelId="{05D1661D-35EC-3946-9A19-2E3A17BEA9C4}" type="parTrans" cxnId="{F5D5A9F7-5822-8447-9F4C-B9F110860ACA}">
      <dgm:prSet/>
      <dgm:spPr/>
      <dgm:t>
        <a:bodyPr/>
        <a:lstStyle/>
        <a:p>
          <a:endParaRPr lang="en-US"/>
        </a:p>
      </dgm:t>
    </dgm:pt>
    <dgm:pt modelId="{3426B428-6CAF-0440-806A-10B451D07770}" type="sibTrans" cxnId="{F5D5A9F7-5822-8447-9F4C-B9F110860ACA}">
      <dgm:prSet/>
      <dgm:spPr/>
      <dgm:t>
        <a:bodyPr/>
        <a:lstStyle/>
        <a:p>
          <a:endParaRPr lang="en-US"/>
        </a:p>
      </dgm:t>
    </dgm:pt>
    <dgm:pt modelId="{59DE8829-8537-C44F-9BAC-432D9DA0C3B1}">
      <dgm:prSet phldrT="[Text]" custT="1"/>
      <dgm:spPr>
        <a:solidFill>
          <a:srgbClr val="00B0F0"/>
        </a:solidFill>
      </dgm:spPr>
      <dgm:t>
        <a:bodyPr/>
        <a:lstStyle/>
        <a:p>
          <a:r>
            <a:rPr lang="en-US" sz="2800" b="0" dirty="0">
              <a:solidFill>
                <a:srgbClr val="000000"/>
              </a:solidFill>
              <a:latin typeface="+mj-lt"/>
            </a:rPr>
            <a:t>Secondary</a:t>
          </a:r>
        </a:p>
      </dgm:t>
    </dgm:pt>
    <dgm:pt modelId="{2D5BBED7-DEED-C14E-AC7B-AF5DE15679FF}" type="parTrans" cxnId="{8AEA1551-3447-A444-81EA-D713809BBB12}">
      <dgm:prSet/>
      <dgm:spPr/>
      <dgm:t>
        <a:bodyPr/>
        <a:lstStyle/>
        <a:p>
          <a:endParaRPr lang="en-US"/>
        </a:p>
      </dgm:t>
    </dgm:pt>
    <dgm:pt modelId="{7F3B4C69-0DCD-3A4C-B1F3-E8B143BC4CB0}" type="sibTrans" cxnId="{8AEA1551-3447-A444-81EA-D713809BBB12}">
      <dgm:prSet/>
      <dgm:spPr/>
      <dgm:t>
        <a:bodyPr/>
        <a:lstStyle/>
        <a:p>
          <a:endParaRPr lang="en-US"/>
        </a:p>
      </dgm:t>
    </dgm:pt>
    <dgm:pt modelId="{8FAA250D-B767-5B43-94C7-2CF92D093BD3}">
      <dgm:prSet phldrT="[Text]" custT="1"/>
      <dgm:spPr/>
      <dgm:t>
        <a:bodyPr/>
        <a:lstStyle/>
        <a:p>
          <a:endParaRPr lang="en-GB" sz="1800" dirty="0">
            <a:solidFill>
              <a:schemeClr val="tx1"/>
            </a:solidFill>
          </a:endParaRPr>
        </a:p>
      </dgm:t>
    </dgm:pt>
    <dgm:pt modelId="{845F4CAE-9904-3243-B237-5A773B34FA31}" type="parTrans" cxnId="{79641DDA-0363-974A-8347-0888D4F19DE1}">
      <dgm:prSet/>
      <dgm:spPr/>
      <dgm:t>
        <a:bodyPr/>
        <a:lstStyle/>
        <a:p>
          <a:endParaRPr lang="en-US"/>
        </a:p>
      </dgm:t>
    </dgm:pt>
    <dgm:pt modelId="{C6F00F74-F0D1-6F47-B71A-76D701F22251}" type="sibTrans" cxnId="{79641DDA-0363-974A-8347-0888D4F19DE1}">
      <dgm:prSet/>
      <dgm:spPr/>
      <dgm:t>
        <a:bodyPr/>
        <a:lstStyle/>
        <a:p>
          <a:endParaRPr lang="en-US"/>
        </a:p>
      </dgm:t>
    </dgm:pt>
    <dgm:pt modelId="{EA9344A8-701F-5F43-9C86-71000C9EEAC4}">
      <dgm:prSet phldrT="[Text]" custT="1"/>
      <dgm:spPr>
        <a:solidFill>
          <a:srgbClr val="00B0F0"/>
        </a:solidFill>
      </dgm:spPr>
      <dgm:t>
        <a:bodyPr/>
        <a:lstStyle/>
        <a:p>
          <a:r>
            <a:rPr lang="en-US" sz="2800" dirty="0">
              <a:solidFill>
                <a:srgbClr val="000000"/>
              </a:solidFill>
              <a:latin typeface="+mj-lt"/>
            </a:rPr>
            <a:t>Primary</a:t>
          </a:r>
        </a:p>
      </dgm:t>
    </dgm:pt>
    <dgm:pt modelId="{E53FF638-A235-264E-A721-E80F4357BD41}" type="parTrans" cxnId="{172DC9BF-A59E-504B-8763-D7BCF498B9D7}">
      <dgm:prSet/>
      <dgm:spPr/>
      <dgm:t>
        <a:bodyPr/>
        <a:lstStyle/>
        <a:p>
          <a:endParaRPr lang="en-US"/>
        </a:p>
      </dgm:t>
    </dgm:pt>
    <dgm:pt modelId="{ED899937-2553-774C-A6FB-F10CBFDAB96F}" type="sibTrans" cxnId="{172DC9BF-A59E-504B-8763-D7BCF498B9D7}">
      <dgm:prSet/>
      <dgm:spPr/>
      <dgm:t>
        <a:bodyPr/>
        <a:lstStyle/>
        <a:p>
          <a:endParaRPr lang="en-US"/>
        </a:p>
      </dgm:t>
    </dgm:pt>
    <dgm:pt modelId="{3D6132AE-728C-9B4B-A50A-CCB66229BC6D}">
      <dgm:prSet phldrT="[Text]" custT="1"/>
      <dgm:spPr/>
      <dgm:t>
        <a:bodyPr/>
        <a:lstStyle/>
        <a:p>
          <a:endParaRPr lang="en-GB" sz="1800" dirty="0">
            <a:solidFill>
              <a:schemeClr val="tx1"/>
            </a:solidFill>
          </a:endParaRPr>
        </a:p>
        <a:p>
          <a:endParaRPr lang="en-US" sz="1800" dirty="0">
            <a:solidFill>
              <a:schemeClr val="tx1"/>
            </a:solidFill>
          </a:endParaRPr>
        </a:p>
      </dgm:t>
    </dgm:pt>
    <dgm:pt modelId="{F39C8D9B-2E8A-004A-89A3-F440A51916D7}" type="parTrans" cxnId="{9649DAF5-B788-F54A-847D-0BBA414388A4}">
      <dgm:prSet/>
      <dgm:spPr/>
      <dgm:t>
        <a:bodyPr/>
        <a:lstStyle/>
        <a:p>
          <a:endParaRPr lang="en-US"/>
        </a:p>
      </dgm:t>
    </dgm:pt>
    <dgm:pt modelId="{29A121CE-154A-144E-9494-5FC3AB79E3C0}" type="sibTrans" cxnId="{9649DAF5-B788-F54A-847D-0BBA414388A4}">
      <dgm:prSet/>
      <dgm:spPr/>
      <dgm:t>
        <a:bodyPr/>
        <a:lstStyle/>
        <a:p>
          <a:endParaRPr lang="en-US"/>
        </a:p>
      </dgm:t>
    </dgm:pt>
    <dgm:pt modelId="{6DC9D4C9-575F-2C4B-A825-857A03DF6F61}">
      <dgm:prSet phldrT="[Text]" custT="1"/>
      <dgm:spPr/>
      <dgm:t>
        <a:bodyPr/>
        <a:lstStyle/>
        <a:p>
          <a:r>
            <a:rPr lang="en-US" sz="1800" dirty="0">
              <a:solidFill>
                <a:schemeClr val="tx1"/>
              </a:solidFill>
              <a:latin typeface="+mj-lt"/>
            </a:rPr>
            <a:t>- Sacred sites</a:t>
          </a:r>
        </a:p>
      </dgm:t>
    </dgm:pt>
    <dgm:pt modelId="{B43DD82C-999F-D44D-905C-83314849EDB5}" type="parTrans" cxnId="{B104890E-C039-4D4E-9A36-228BA8B121F0}">
      <dgm:prSet/>
      <dgm:spPr/>
      <dgm:t>
        <a:bodyPr/>
        <a:lstStyle/>
        <a:p>
          <a:endParaRPr lang="en-GB"/>
        </a:p>
      </dgm:t>
    </dgm:pt>
    <dgm:pt modelId="{E3C306E6-737C-0D46-91FB-F4132B3AADC4}" type="sibTrans" cxnId="{B104890E-C039-4D4E-9A36-228BA8B121F0}">
      <dgm:prSet/>
      <dgm:spPr/>
      <dgm:t>
        <a:bodyPr/>
        <a:lstStyle/>
        <a:p>
          <a:endParaRPr lang="en-GB"/>
        </a:p>
      </dgm:t>
    </dgm:pt>
    <dgm:pt modelId="{9FB29427-F650-DC4B-A059-50F6486A6426}">
      <dgm:prSet phldrT="[Text]" custT="1"/>
      <dgm:spPr/>
      <dgm:t>
        <a:bodyPr/>
        <a:lstStyle/>
        <a:p>
          <a:r>
            <a:rPr lang="en-US" sz="1800" dirty="0">
              <a:solidFill>
                <a:schemeClr val="tx1"/>
              </a:solidFill>
              <a:latin typeface="+mj-lt"/>
            </a:rPr>
            <a:t>- Military areas</a:t>
          </a:r>
        </a:p>
      </dgm:t>
    </dgm:pt>
    <dgm:pt modelId="{2A7C263F-F01C-C248-AC0D-B918BB0377FB}" type="parTrans" cxnId="{5A2E24B5-900B-7847-9AD0-4CAD91352AF2}">
      <dgm:prSet/>
      <dgm:spPr/>
      <dgm:t>
        <a:bodyPr/>
        <a:lstStyle/>
        <a:p>
          <a:endParaRPr lang="en-GB"/>
        </a:p>
      </dgm:t>
    </dgm:pt>
    <dgm:pt modelId="{B3B96605-4CA7-1549-935C-6964C4A35C11}" type="sibTrans" cxnId="{5A2E24B5-900B-7847-9AD0-4CAD91352AF2}">
      <dgm:prSet/>
      <dgm:spPr/>
      <dgm:t>
        <a:bodyPr/>
        <a:lstStyle/>
        <a:p>
          <a:endParaRPr lang="en-GB"/>
        </a:p>
      </dgm:t>
    </dgm:pt>
    <dgm:pt modelId="{E893814F-CD16-7940-AD18-9691AA950D1D}">
      <dgm:prSet phldrT="[Text]" custT="1"/>
      <dgm:spPr/>
      <dgm:t>
        <a:bodyPr/>
        <a:lstStyle/>
        <a:p>
          <a:r>
            <a:rPr lang="en-US" sz="1800" dirty="0">
              <a:solidFill>
                <a:schemeClr val="tx1"/>
              </a:solidFill>
              <a:latin typeface="+mj-lt"/>
            </a:rPr>
            <a:t>- Protected shipwrecks</a:t>
          </a:r>
        </a:p>
      </dgm:t>
    </dgm:pt>
    <dgm:pt modelId="{F8B63C07-88B3-DF4F-930A-108A261DA822}" type="parTrans" cxnId="{72BCCB40-2212-984D-A712-EC22A7398753}">
      <dgm:prSet/>
      <dgm:spPr/>
      <dgm:t>
        <a:bodyPr/>
        <a:lstStyle/>
        <a:p>
          <a:endParaRPr lang="en-GB"/>
        </a:p>
      </dgm:t>
    </dgm:pt>
    <dgm:pt modelId="{6197D7A4-131D-F04A-8DC7-E7B5AB36C1FE}" type="sibTrans" cxnId="{72BCCB40-2212-984D-A712-EC22A7398753}">
      <dgm:prSet/>
      <dgm:spPr/>
      <dgm:t>
        <a:bodyPr/>
        <a:lstStyle/>
        <a:p>
          <a:endParaRPr lang="en-GB"/>
        </a:p>
      </dgm:t>
    </dgm:pt>
    <dgm:pt modelId="{73A37FF9-B2E0-A448-B3D4-F71D28C5BA82}">
      <dgm:prSet phldrT="[Text]" custT="1"/>
      <dgm:spPr/>
      <dgm:t>
        <a:bodyPr/>
        <a:lstStyle/>
        <a:p>
          <a:r>
            <a:rPr lang="en-US" sz="1800" dirty="0">
              <a:solidFill>
                <a:schemeClr val="tx1"/>
              </a:solidFill>
              <a:latin typeface="+mj-lt"/>
            </a:rPr>
            <a:t>- Other no-go areas</a:t>
          </a:r>
          <a:r>
            <a:rPr lang="en-US" sz="1800" dirty="0">
              <a:solidFill>
                <a:schemeClr val="tx1"/>
              </a:solidFill>
            </a:rPr>
            <a:t> </a:t>
          </a:r>
        </a:p>
        <a:p>
          <a:endParaRPr lang="en-US" dirty="0">
            <a:solidFill>
              <a:schemeClr val="tx1"/>
            </a:solidFill>
          </a:endParaRPr>
        </a:p>
      </dgm:t>
    </dgm:pt>
    <dgm:pt modelId="{016B8611-68B4-D04D-981D-22E7F2DD565D}" type="parTrans" cxnId="{3371E503-148A-6C46-9814-3780A1D4A16E}">
      <dgm:prSet/>
      <dgm:spPr/>
      <dgm:t>
        <a:bodyPr/>
        <a:lstStyle/>
        <a:p>
          <a:endParaRPr lang="en-GB"/>
        </a:p>
      </dgm:t>
    </dgm:pt>
    <dgm:pt modelId="{E10390EB-D611-7946-A3E4-9D9031E15550}" type="sibTrans" cxnId="{3371E503-148A-6C46-9814-3780A1D4A16E}">
      <dgm:prSet/>
      <dgm:spPr/>
      <dgm:t>
        <a:bodyPr/>
        <a:lstStyle/>
        <a:p>
          <a:endParaRPr lang="en-GB"/>
        </a:p>
      </dgm:t>
    </dgm:pt>
    <dgm:pt modelId="{E04D7FA1-A160-424A-A333-CFCCA8A0206C}" type="pres">
      <dgm:prSet presAssocID="{891275A2-B176-F840-AA24-1B9312CB2C07}" presName="Name0" presStyleCnt="0">
        <dgm:presLayoutVars>
          <dgm:dir/>
          <dgm:animLvl val="lvl"/>
          <dgm:resizeHandles val="exact"/>
        </dgm:presLayoutVars>
      </dgm:prSet>
      <dgm:spPr/>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3" custLinFactNeighborX="0"/>
      <dgm:spPr/>
    </dgm:pt>
    <dgm:pt modelId="{24525743-4E0F-0742-8F76-2769FF1122D1}" type="pres">
      <dgm:prSet presAssocID="{0F84E062-F94A-7642-8BF3-51E6618A78AE}" presName="parentNode" presStyleLbl="node1" presStyleIdx="0" presStyleCnt="3">
        <dgm:presLayoutVars>
          <dgm:chMax val="0"/>
          <dgm:bulletEnabled val="1"/>
        </dgm:presLayoutVars>
      </dgm:prSet>
      <dgm:spPr/>
    </dgm:pt>
    <dgm:pt modelId="{3023BFD0-AD13-8944-9DBB-3F1CCBEAED5F}" type="pres">
      <dgm:prSet presAssocID="{0F84E062-F94A-7642-8BF3-51E6618A78AE}" presName="childNode" presStyleLbl="node1" presStyleIdx="0" presStyleCnt="3">
        <dgm:presLayoutVars>
          <dgm:bulletEnabled val="1"/>
        </dgm:presLayoutVars>
      </dgm:prSet>
      <dgm:spPr/>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2"/>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3"/>
      <dgm:spPr/>
    </dgm:pt>
    <dgm:pt modelId="{6DB13B55-C915-C049-A6EF-DB251D5B88E4}" type="pres">
      <dgm:prSet presAssocID="{59DE8829-8537-C44F-9BAC-432D9DA0C3B1}" presName="parentNode" presStyleLbl="node1" presStyleIdx="1" presStyleCnt="3">
        <dgm:presLayoutVars>
          <dgm:chMax val="0"/>
          <dgm:bulletEnabled val="1"/>
        </dgm:presLayoutVars>
      </dgm:prSet>
      <dgm:spPr/>
    </dgm:pt>
    <dgm:pt modelId="{274AC366-3E98-6845-BEF9-22901A60C16F}" type="pres">
      <dgm:prSet presAssocID="{59DE8829-8537-C44F-9BAC-432D9DA0C3B1}" presName="childNode" presStyleLbl="node1" presStyleIdx="1" presStyleCnt="3">
        <dgm:presLayoutVars>
          <dgm:bulletEnabled val="1"/>
        </dgm:presLayoutVars>
      </dgm:prSet>
      <dgm:spPr/>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2"/>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3"/>
      <dgm:spPr/>
    </dgm:pt>
    <dgm:pt modelId="{FD7941C9-786B-E34D-A04C-97EF4ACE964F}" type="pres">
      <dgm:prSet presAssocID="{EA9344A8-701F-5F43-9C86-71000C9EEAC4}" presName="parentNode" presStyleLbl="node1" presStyleIdx="2" presStyleCnt="3">
        <dgm:presLayoutVars>
          <dgm:chMax val="0"/>
          <dgm:bulletEnabled val="1"/>
        </dgm:presLayoutVars>
      </dgm:prSet>
      <dgm:spPr/>
    </dgm:pt>
    <dgm:pt modelId="{40046445-2F50-9D47-AA5B-CF25784F2E19}" type="pres">
      <dgm:prSet presAssocID="{EA9344A8-701F-5F43-9C86-71000C9EEAC4}" presName="childNode" presStyleLbl="node1" presStyleIdx="2" presStyleCnt="3">
        <dgm:presLayoutVars>
          <dgm:bulletEnabled val="1"/>
        </dgm:presLayoutVars>
      </dgm:prSet>
      <dgm:spPr/>
    </dgm:pt>
  </dgm:ptLst>
  <dgm:cxnLst>
    <dgm:cxn modelId="{3371E503-148A-6C46-9814-3780A1D4A16E}" srcId="{0F84E062-F94A-7642-8BF3-51E6618A78AE}" destId="{73A37FF9-B2E0-A448-B3D4-F71D28C5BA82}" srcOrd="4" destOrd="0" parTransId="{016B8611-68B4-D04D-981D-22E7F2DD565D}" sibTransId="{E10390EB-D611-7946-A3E4-9D9031E15550}"/>
    <dgm:cxn modelId="{B104890E-C039-4D4E-9A36-228BA8B121F0}" srcId="{0F84E062-F94A-7642-8BF3-51E6618A78AE}" destId="{6DC9D4C9-575F-2C4B-A825-857A03DF6F61}" srcOrd="1" destOrd="0" parTransId="{B43DD82C-999F-D44D-905C-83314849EDB5}" sibTransId="{E3C306E6-737C-0D46-91FB-F4132B3AADC4}"/>
    <dgm:cxn modelId="{546C4319-827A-E04A-8EC3-35A5491E0525}" type="presOf" srcId="{8FAA250D-B767-5B43-94C7-2CF92D093BD3}" destId="{274AC366-3E98-6845-BEF9-22901A60C16F}" srcOrd="0" destOrd="0" presId="urn:microsoft.com/office/officeart/2005/8/layout/hProcess7"/>
    <dgm:cxn modelId="{44DE741C-C003-0A4F-BDDD-E144398E52D4}" srcId="{891275A2-B176-F840-AA24-1B9312CB2C07}" destId="{0F84E062-F94A-7642-8BF3-51E6618A78AE}" srcOrd="0" destOrd="0" parTransId="{D5201F2F-ACED-154E-B931-41CDFF234D5B}" sibTransId="{D356D45F-659A-3C4B-8CD2-8B59B4856BDB}"/>
    <dgm:cxn modelId="{0106232A-8FC1-4E47-B8E3-CA2D58991A1B}" type="presOf" srcId="{59DE8829-8537-C44F-9BAC-432D9DA0C3B1}" destId="{C345E5E1-4C19-A641-9DD1-E0A940217B63}" srcOrd="0" destOrd="0" presId="urn:microsoft.com/office/officeart/2005/8/layout/hProcess7"/>
    <dgm:cxn modelId="{2148E936-191D-5A45-9115-135DEF29B43E}" type="presOf" srcId="{59DE8829-8537-C44F-9BAC-432D9DA0C3B1}" destId="{6DB13B55-C915-C049-A6EF-DB251D5B88E4}" srcOrd="1" destOrd="0" presId="urn:microsoft.com/office/officeart/2005/8/layout/hProcess7"/>
    <dgm:cxn modelId="{72BCCB40-2212-984D-A712-EC22A7398753}" srcId="{0F84E062-F94A-7642-8BF3-51E6618A78AE}" destId="{E893814F-CD16-7940-AD18-9691AA950D1D}" srcOrd="3" destOrd="0" parTransId="{F8B63C07-88B3-DF4F-930A-108A261DA822}" sibTransId="{6197D7A4-131D-F04A-8DC7-E7B5AB36C1FE}"/>
    <dgm:cxn modelId="{8AEA1551-3447-A444-81EA-D713809BBB12}" srcId="{891275A2-B176-F840-AA24-1B9312CB2C07}" destId="{59DE8829-8537-C44F-9BAC-432D9DA0C3B1}" srcOrd="1" destOrd="0" parTransId="{2D5BBED7-DEED-C14E-AC7B-AF5DE15679FF}" sibTransId="{7F3B4C69-0DCD-3A4C-B1F3-E8B143BC4CB0}"/>
    <dgm:cxn modelId="{092B5B5C-183A-394B-80C3-F70C66B67D27}" type="presOf" srcId="{6DC9D4C9-575F-2C4B-A825-857A03DF6F61}" destId="{3023BFD0-AD13-8944-9DBB-3F1CCBEAED5F}" srcOrd="0" destOrd="1" presId="urn:microsoft.com/office/officeart/2005/8/layout/hProcess7"/>
    <dgm:cxn modelId="{79135980-D08C-A54C-B492-1AB6350D9163}" type="presOf" srcId="{50353D9C-DD01-614A-A23B-5332625B9807}" destId="{3023BFD0-AD13-8944-9DBB-3F1CCBEAED5F}" srcOrd="0" destOrd="0" presId="urn:microsoft.com/office/officeart/2005/8/layout/hProcess7"/>
    <dgm:cxn modelId="{5CB2158D-7738-0641-AF99-F54C0E60818C}" type="presOf" srcId="{0F84E062-F94A-7642-8BF3-51E6618A78AE}" destId="{9CB0423B-433F-C84C-B338-3C87A6B00672}" srcOrd="0" destOrd="0" presId="urn:microsoft.com/office/officeart/2005/8/layout/hProcess7"/>
    <dgm:cxn modelId="{BCCA419F-93F1-A042-A4A3-BB6486031EDC}" type="presOf" srcId="{EA9344A8-701F-5F43-9C86-71000C9EEAC4}" destId="{5F518808-5016-3448-BEB2-B962AC301BA5}" srcOrd="0" destOrd="0" presId="urn:microsoft.com/office/officeart/2005/8/layout/hProcess7"/>
    <dgm:cxn modelId="{4DA83BA4-FAC3-6247-A8E6-00992612B2D4}" type="presOf" srcId="{E893814F-CD16-7940-AD18-9691AA950D1D}" destId="{3023BFD0-AD13-8944-9DBB-3F1CCBEAED5F}" srcOrd="0" destOrd="3" presId="urn:microsoft.com/office/officeart/2005/8/layout/hProcess7"/>
    <dgm:cxn modelId="{46E455A7-D406-7345-8322-40221F14DD67}" type="presOf" srcId="{EA9344A8-701F-5F43-9C86-71000C9EEAC4}" destId="{FD7941C9-786B-E34D-A04C-97EF4ACE964F}" srcOrd="1" destOrd="0" presId="urn:microsoft.com/office/officeart/2005/8/layout/hProcess7"/>
    <dgm:cxn modelId="{5A2E24B5-900B-7847-9AD0-4CAD91352AF2}" srcId="{0F84E062-F94A-7642-8BF3-51E6618A78AE}" destId="{9FB29427-F650-DC4B-A059-50F6486A6426}" srcOrd="2" destOrd="0" parTransId="{2A7C263F-F01C-C248-AC0D-B918BB0377FB}" sibTransId="{B3B96605-4CA7-1549-935C-6964C4A35C11}"/>
    <dgm:cxn modelId="{2FEF72B5-40D2-9B49-BDE9-E3DE9413BB47}" type="presOf" srcId="{9FB29427-F650-DC4B-A059-50F6486A6426}" destId="{3023BFD0-AD13-8944-9DBB-3F1CCBEAED5F}" srcOrd="0" destOrd="2" presId="urn:microsoft.com/office/officeart/2005/8/layout/hProcess7"/>
    <dgm:cxn modelId="{172DC9BF-A59E-504B-8763-D7BCF498B9D7}" srcId="{891275A2-B176-F840-AA24-1B9312CB2C07}" destId="{EA9344A8-701F-5F43-9C86-71000C9EEAC4}" srcOrd="2" destOrd="0" parTransId="{E53FF638-A235-264E-A721-E80F4357BD41}" sibTransId="{ED899937-2553-774C-A6FB-F10CBFDAB96F}"/>
    <dgm:cxn modelId="{7D81F1D0-7C29-4D42-A55F-2C54AC501533}" type="presOf" srcId="{0F84E062-F94A-7642-8BF3-51E6618A78AE}" destId="{24525743-4E0F-0742-8F76-2769FF1122D1}" srcOrd="1" destOrd="0" presId="urn:microsoft.com/office/officeart/2005/8/layout/hProcess7"/>
    <dgm:cxn modelId="{79641DDA-0363-974A-8347-0888D4F19DE1}" srcId="{59DE8829-8537-C44F-9BAC-432D9DA0C3B1}" destId="{8FAA250D-B767-5B43-94C7-2CF92D093BD3}" srcOrd="0" destOrd="0" parTransId="{845F4CAE-9904-3243-B237-5A773B34FA31}" sibTransId="{C6F00F74-F0D1-6F47-B71A-76D701F22251}"/>
    <dgm:cxn modelId="{A304EEE2-3863-A446-AB21-9CE75C837E0A}" type="presOf" srcId="{73A37FF9-B2E0-A448-B3D4-F71D28C5BA82}" destId="{3023BFD0-AD13-8944-9DBB-3F1CCBEAED5F}" srcOrd="0" destOrd="4" presId="urn:microsoft.com/office/officeart/2005/8/layout/hProcess7"/>
    <dgm:cxn modelId="{7E2270E6-3D2E-3545-85F3-5DD41C37A468}" type="presOf" srcId="{891275A2-B176-F840-AA24-1B9312CB2C07}" destId="{E04D7FA1-A160-424A-A333-CFCCA8A0206C}" srcOrd="0" destOrd="0" presId="urn:microsoft.com/office/officeart/2005/8/layout/hProcess7"/>
    <dgm:cxn modelId="{9649DAF5-B788-F54A-847D-0BBA414388A4}" srcId="{EA9344A8-701F-5F43-9C86-71000C9EEAC4}" destId="{3D6132AE-728C-9B4B-A50A-CCB66229BC6D}" srcOrd="0" destOrd="0" parTransId="{F39C8D9B-2E8A-004A-89A3-F440A51916D7}" sibTransId="{29A121CE-154A-144E-9494-5FC3AB79E3C0}"/>
    <dgm:cxn modelId="{F5D5A9F7-5822-8447-9F4C-B9F110860ACA}" srcId="{0F84E062-F94A-7642-8BF3-51E6618A78AE}" destId="{50353D9C-DD01-614A-A23B-5332625B9807}" srcOrd="0" destOrd="0" parTransId="{05D1661D-35EC-3946-9A19-2E3A17BEA9C4}" sibTransId="{3426B428-6CAF-0440-806A-10B451D07770}"/>
    <dgm:cxn modelId="{C3C1F5FB-17F3-4147-BE09-0522856A737C}" type="presOf" srcId="{3D6132AE-728C-9B4B-A50A-CCB66229BC6D}" destId="{40046445-2F50-9D47-AA5B-CF25784F2E19}" srcOrd="0" destOrd="0" presId="urn:microsoft.com/office/officeart/2005/8/layout/hProcess7"/>
    <dgm:cxn modelId="{BEDDF839-3263-D848-A827-88C4DC6A1121}" type="presParOf" srcId="{E04D7FA1-A160-424A-A333-CFCCA8A0206C}" destId="{D975760E-861E-0E46-99BC-D69C70485F8C}" srcOrd="0" destOrd="0" presId="urn:microsoft.com/office/officeart/2005/8/layout/hProcess7"/>
    <dgm:cxn modelId="{53279C94-9103-0B4C-84E5-68A69A75976F}" type="presParOf" srcId="{D975760E-861E-0E46-99BC-D69C70485F8C}" destId="{9CB0423B-433F-C84C-B338-3C87A6B00672}" srcOrd="0" destOrd="0" presId="urn:microsoft.com/office/officeart/2005/8/layout/hProcess7"/>
    <dgm:cxn modelId="{B062FFDC-7B39-A647-A6E2-55A57838066F}" type="presParOf" srcId="{D975760E-861E-0E46-99BC-D69C70485F8C}" destId="{24525743-4E0F-0742-8F76-2769FF1122D1}" srcOrd="1" destOrd="0" presId="urn:microsoft.com/office/officeart/2005/8/layout/hProcess7"/>
    <dgm:cxn modelId="{A8FDC7FF-5738-824E-9BE3-5EA36C307B93}" type="presParOf" srcId="{D975760E-861E-0E46-99BC-D69C70485F8C}" destId="{3023BFD0-AD13-8944-9DBB-3F1CCBEAED5F}" srcOrd="2" destOrd="0" presId="urn:microsoft.com/office/officeart/2005/8/layout/hProcess7"/>
    <dgm:cxn modelId="{39EED975-4EA8-3448-B10C-55257CCDFF28}" type="presParOf" srcId="{E04D7FA1-A160-424A-A333-CFCCA8A0206C}" destId="{701E67AD-4E9D-3D4E-944C-CE4D5FA15F0C}" srcOrd="1" destOrd="0" presId="urn:microsoft.com/office/officeart/2005/8/layout/hProcess7"/>
    <dgm:cxn modelId="{824B9D6A-5C48-4E4E-9EBB-55D47F164728}" type="presParOf" srcId="{E04D7FA1-A160-424A-A333-CFCCA8A0206C}" destId="{A8409F71-7B24-3241-A802-F2A41F67E2C9}" srcOrd="2" destOrd="0" presId="urn:microsoft.com/office/officeart/2005/8/layout/hProcess7"/>
    <dgm:cxn modelId="{D68EE683-13B9-5B42-969D-B719F2C245E2}" type="presParOf" srcId="{A8409F71-7B24-3241-A802-F2A41F67E2C9}" destId="{09E7A760-F606-CB45-AA49-A338FD9D8104}" srcOrd="0" destOrd="0" presId="urn:microsoft.com/office/officeart/2005/8/layout/hProcess7"/>
    <dgm:cxn modelId="{88D98C8C-29B8-4641-8F8D-C31D1A70158D}" type="presParOf" srcId="{A8409F71-7B24-3241-A802-F2A41F67E2C9}" destId="{A6B1D534-E061-524F-8569-5DD5E69CC1ED}" srcOrd="1" destOrd="0" presId="urn:microsoft.com/office/officeart/2005/8/layout/hProcess7"/>
    <dgm:cxn modelId="{EC8085A9-95FB-C941-9D63-99E0D6B353DE}" type="presParOf" srcId="{A8409F71-7B24-3241-A802-F2A41F67E2C9}" destId="{6C0C0419-51B1-1643-BF1F-94615763CAC3}" srcOrd="2" destOrd="0" presId="urn:microsoft.com/office/officeart/2005/8/layout/hProcess7"/>
    <dgm:cxn modelId="{F574EBCB-DB5E-A841-A5DD-E29C836146AB}" type="presParOf" srcId="{E04D7FA1-A160-424A-A333-CFCCA8A0206C}" destId="{93D6EE5F-A48F-3944-9FB4-30E2FFBBFACF}" srcOrd="3" destOrd="0" presId="urn:microsoft.com/office/officeart/2005/8/layout/hProcess7"/>
    <dgm:cxn modelId="{AD2615A1-799A-9841-A7F7-90672941EDDF}" type="presParOf" srcId="{E04D7FA1-A160-424A-A333-CFCCA8A0206C}" destId="{61AE77BD-E70A-774E-AD58-ED9A5ECBDD08}" srcOrd="4" destOrd="0" presId="urn:microsoft.com/office/officeart/2005/8/layout/hProcess7"/>
    <dgm:cxn modelId="{E2A5E081-87CE-2241-A03B-8EA9AE34500D}" type="presParOf" srcId="{61AE77BD-E70A-774E-AD58-ED9A5ECBDD08}" destId="{C345E5E1-4C19-A641-9DD1-E0A940217B63}" srcOrd="0" destOrd="0" presId="urn:microsoft.com/office/officeart/2005/8/layout/hProcess7"/>
    <dgm:cxn modelId="{EFBE85AE-2210-5342-9955-77AC62B49548}" type="presParOf" srcId="{61AE77BD-E70A-774E-AD58-ED9A5ECBDD08}" destId="{6DB13B55-C915-C049-A6EF-DB251D5B88E4}" srcOrd="1" destOrd="0" presId="urn:microsoft.com/office/officeart/2005/8/layout/hProcess7"/>
    <dgm:cxn modelId="{37F22FDB-CDCC-EE47-A234-E8B9CAA133C1}" type="presParOf" srcId="{61AE77BD-E70A-774E-AD58-ED9A5ECBDD08}" destId="{274AC366-3E98-6845-BEF9-22901A60C16F}" srcOrd="2" destOrd="0" presId="urn:microsoft.com/office/officeart/2005/8/layout/hProcess7"/>
    <dgm:cxn modelId="{D69093BA-1AAD-404C-A45F-416EF2EA3482}" type="presParOf" srcId="{E04D7FA1-A160-424A-A333-CFCCA8A0206C}" destId="{0A655756-005B-D849-B7B1-73112185C64A}" srcOrd="5" destOrd="0" presId="urn:microsoft.com/office/officeart/2005/8/layout/hProcess7"/>
    <dgm:cxn modelId="{7EEA381A-F4D0-8F44-B0FE-7283EFC86FEF}" type="presParOf" srcId="{E04D7FA1-A160-424A-A333-CFCCA8A0206C}" destId="{70763943-4362-F741-BC48-40C5F079ED79}" srcOrd="6" destOrd="0" presId="urn:microsoft.com/office/officeart/2005/8/layout/hProcess7"/>
    <dgm:cxn modelId="{13E8766F-72F6-FC4F-8D19-634F19018E87}" type="presParOf" srcId="{70763943-4362-F741-BC48-40C5F079ED79}" destId="{CC4877B3-C75C-9146-8A0E-3B989FE5CE8C}" srcOrd="0" destOrd="0" presId="urn:microsoft.com/office/officeart/2005/8/layout/hProcess7"/>
    <dgm:cxn modelId="{1F6E1491-9396-1342-94D9-F235DC2B2EB3}" type="presParOf" srcId="{70763943-4362-F741-BC48-40C5F079ED79}" destId="{C4D4CB44-700C-0944-8F53-CFB9C97F8398}" srcOrd="1" destOrd="0" presId="urn:microsoft.com/office/officeart/2005/8/layout/hProcess7"/>
    <dgm:cxn modelId="{A6F710D4-F8A1-8647-99B3-082A77A191CE}" type="presParOf" srcId="{70763943-4362-F741-BC48-40C5F079ED79}" destId="{9D39A4B3-328C-E64A-AE85-458BCFB21176}" srcOrd="2" destOrd="0" presId="urn:microsoft.com/office/officeart/2005/8/layout/hProcess7"/>
    <dgm:cxn modelId="{75B20F61-D13C-084B-8521-B00340B644CB}" type="presParOf" srcId="{E04D7FA1-A160-424A-A333-CFCCA8A0206C}" destId="{7D3815DE-3DD3-284C-AC80-307C109B1749}" srcOrd="7" destOrd="0" presId="urn:microsoft.com/office/officeart/2005/8/layout/hProcess7"/>
    <dgm:cxn modelId="{8AC5B0FA-8F68-6C40-8E74-137975F4FA2A}" type="presParOf" srcId="{E04D7FA1-A160-424A-A333-CFCCA8A0206C}" destId="{AC693819-118C-5242-8B0D-B037423CAE57}" srcOrd="8" destOrd="0" presId="urn:microsoft.com/office/officeart/2005/8/layout/hProcess7"/>
    <dgm:cxn modelId="{E1F78FC5-0E67-E449-926F-0DB798965033}" type="presParOf" srcId="{AC693819-118C-5242-8B0D-B037423CAE57}" destId="{5F518808-5016-3448-BEB2-B962AC301BA5}" srcOrd="0" destOrd="0" presId="urn:microsoft.com/office/officeart/2005/8/layout/hProcess7"/>
    <dgm:cxn modelId="{78C68FD4-63F5-A343-AE05-B5842DAAA8D0}" type="presParOf" srcId="{AC693819-118C-5242-8B0D-B037423CAE57}" destId="{FD7941C9-786B-E34D-A04C-97EF4ACE964F}" srcOrd="1" destOrd="0" presId="urn:microsoft.com/office/officeart/2005/8/layout/hProcess7"/>
    <dgm:cxn modelId="{13561B63-1B73-404B-8F44-07796BF2337F}" type="presParOf" srcId="{AC693819-118C-5242-8B0D-B037423CAE57}" destId="{40046445-2F50-9D47-AA5B-CF25784F2E19}" srcOrd="2" destOrd="0" presId="urn:microsoft.com/office/officeart/2005/8/layout/hProcess7"/>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A627076-ABD8-FA41-891D-3EDAE4716FDC}">
      <dgm:prSet phldrT="[Text]" custT="1"/>
      <dgm:spPr>
        <a:solidFill>
          <a:schemeClr val="bg1">
            <a:lumMod val="65000"/>
            <a:alpha val="90000"/>
          </a:schemeClr>
        </a:solidFill>
      </dgm:spPr>
      <dgm:t>
        <a:bodyPr/>
        <a:lstStyle/>
        <a:p>
          <a:r>
            <a:rPr lang="en-US" sz="2400" dirty="0"/>
            <a:t>Less intention to conserve biodiversity</a:t>
          </a:r>
        </a:p>
      </dgm:t>
    </dgm:pt>
    <dgm:pt modelId="{0B12D9AB-6EFE-DE4F-99CF-7F11B25F1F18}" type="parTrans" cxnId="{FD586E56-A2EE-9440-B418-A93BA9F6C5F1}">
      <dgm:prSet/>
      <dgm:spPr/>
      <dgm:t>
        <a:bodyPr/>
        <a:lstStyle/>
        <a:p>
          <a:endParaRPr lang="en-US"/>
        </a:p>
      </dgm:t>
    </dgm:pt>
    <dgm:pt modelId="{08EF1CC8-0B67-274F-8AE1-E56EBBBA515C}" type="sibTrans" cxnId="{FD586E56-A2EE-9440-B418-A93BA9F6C5F1}">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en-US" sz="2200" dirty="0"/>
            <a:t>More intention to conserve biodiversity </a:t>
          </a:r>
        </a:p>
      </dgm:t>
    </dgm:pt>
    <dgm:pt modelId="{FAD98F46-2088-9C41-893D-8B737D415D74}" type="parTrans" cxnId="{55EF8D0E-4EC9-B94F-BD3D-9C20E0039F2B}">
      <dgm:prSet/>
      <dgm:spPr/>
      <dgm:t>
        <a:bodyPr/>
        <a:lstStyle/>
        <a:p>
          <a:endParaRPr lang="en-US"/>
        </a:p>
      </dgm:t>
    </dgm:pt>
    <dgm:pt modelId="{D994DF1F-0FAB-2B49-9FFE-E8E95778CE5C}" type="sibTrans" cxnId="{55EF8D0E-4EC9-B94F-BD3D-9C20E0039F2B}">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pt>
  </dgm:ptLst>
  <dgm:cxnLst>
    <dgm:cxn modelId="{7095BC01-F985-E242-8C10-FFF7C2BFEBFE}" type="presOf" srcId="{BA627076-ABD8-FA41-891D-3EDAE4716FDC}" destId="{F109BE83-EA72-1E49-B66D-3C7BE351A14A}" srcOrd="0" destOrd="0" presId="urn:microsoft.com/office/officeart/2005/8/layout/chevron1"/>
    <dgm:cxn modelId="{0AA5850B-98A3-9E4C-9701-C52F3EA465E0}" type="presOf" srcId="{9041C967-F73D-4246-8E0B-8D8E5B6EF7BD}" destId="{2A80C5F2-5C0C-CC4F-BC56-9981C95ACD25}" srcOrd="0" destOrd="0" presId="urn:microsoft.com/office/officeart/2005/8/layout/chevron1"/>
    <dgm:cxn modelId="{55EF8D0E-4EC9-B94F-BD3D-9C20E0039F2B}" srcId="{0F81D814-171C-E54E-A77E-2CD3390250C5}" destId="{9041C967-F73D-4246-8E0B-8D8E5B6EF7BD}" srcOrd="1" destOrd="0" parTransId="{FAD98F46-2088-9C41-893D-8B737D415D74}" sibTransId="{D994DF1F-0FAB-2B49-9FFE-E8E95778CE5C}"/>
    <dgm:cxn modelId="{FD586E56-A2EE-9440-B418-A93BA9F6C5F1}" srcId="{0F81D814-171C-E54E-A77E-2CD3390250C5}" destId="{BA627076-ABD8-FA41-891D-3EDAE4716FDC}" srcOrd="0" destOrd="0" parTransId="{0B12D9AB-6EFE-DE4F-99CF-7F11B25F1F18}" sibTransId="{08EF1CC8-0B67-274F-8AE1-E56EBBBA515C}"/>
    <dgm:cxn modelId="{32B5A95E-C8D3-7A43-94E7-D8DE331B3BEA}" type="presOf" srcId="{0F81D814-171C-E54E-A77E-2CD3390250C5}" destId="{BF74AFB8-8264-2042-86BB-745817ED16C3}" srcOrd="0" destOrd="0" presId="urn:microsoft.com/office/officeart/2005/8/layout/chevron1"/>
    <dgm:cxn modelId="{C3A27DC1-E854-6747-B339-F6EB09D49605}" type="presParOf" srcId="{BF74AFB8-8264-2042-86BB-745817ED16C3}" destId="{F109BE83-EA72-1E49-B66D-3C7BE351A14A}" srcOrd="0" destOrd="0" presId="urn:microsoft.com/office/officeart/2005/8/layout/chevron1"/>
    <dgm:cxn modelId="{63F71661-A669-F54E-BF4C-A813B9CEC631}" type="presParOf" srcId="{BF74AFB8-8264-2042-86BB-745817ED16C3}" destId="{D797EA54-023E-A342-AB08-CEE5C9C402D9}" srcOrd="1" destOrd="0" presId="urn:microsoft.com/office/officeart/2005/8/layout/chevron1"/>
    <dgm:cxn modelId="{C8469F74-B570-C44A-A434-36AF558AF799}"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F74AFB8-8264-2042-86BB-745817ED16C3}" type="pres">
      <dgm:prSet presAssocID="{0F81D814-171C-E54E-A77E-2CD3390250C5}" presName="Name0" presStyleCnt="0">
        <dgm:presLayoutVars>
          <dgm:dir/>
          <dgm:animLvl val="lvl"/>
          <dgm:resizeHandles val="exact"/>
        </dgm:presLayoutVars>
      </dgm:prSet>
      <dgm:spPr/>
    </dgm:pt>
  </dgm:ptLst>
  <dgm:cxnLst>
    <dgm:cxn modelId="{A5379C4D-D777-534C-9AD6-635F436A5008}" type="presOf" srcId="{0F81D814-171C-E54E-A77E-2CD3390250C5}" destId="{BF74AFB8-8264-2042-86BB-745817ED16C3}"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 loCatId="" qsTypeId="urn:microsoft.com/office/officeart/2005/8/quickstyle/simple4" qsCatId="simple" csTypeId="urn:microsoft.com/office/officeart/2005/8/colors/accent1_2" csCatId="accent1" phldr="1"/>
      <dgm:spPr/>
      <dgm:t>
        <a:bodyPr/>
        <a:lstStyle/>
        <a:p>
          <a:endParaRPr lang="en-US"/>
        </a:p>
      </dgm:t>
    </dgm:pt>
    <dgm:pt modelId="{0F84E062-F94A-7642-8BF3-51E6618A78AE}">
      <dgm:prSet phldrT="[Text]" custT="1"/>
      <dgm:spPr>
        <a:solidFill>
          <a:srgbClr val="00B0F0"/>
        </a:solidFill>
      </dgm:spPr>
      <dgm:t>
        <a:bodyPr/>
        <a:lstStyle/>
        <a:p>
          <a:r>
            <a:rPr lang="en-US" sz="2800" dirty="0">
              <a:solidFill>
                <a:schemeClr val="tx1"/>
              </a:solidFill>
              <a:latin typeface="+mj-lt"/>
            </a:rPr>
            <a:t>Ancillary</a:t>
          </a:r>
        </a:p>
      </dgm:t>
    </dgm:pt>
    <dgm:pt modelId="{D5201F2F-ACED-154E-B931-41CDFF234D5B}" type="parTrans" cxnId="{44DE741C-C003-0A4F-BDDD-E144398E52D4}">
      <dgm:prSet/>
      <dgm:spPr/>
      <dgm:t>
        <a:bodyPr/>
        <a:lstStyle/>
        <a:p>
          <a:endParaRPr lang="en-US"/>
        </a:p>
      </dgm:t>
    </dgm:pt>
    <dgm:pt modelId="{D356D45F-659A-3C4B-8CD2-8B59B4856BDB}" type="sibTrans" cxnId="{44DE741C-C003-0A4F-BDDD-E144398E52D4}">
      <dgm:prSet/>
      <dgm:spPr/>
      <dgm:t>
        <a:bodyPr/>
        <a:lstStyle/>
        <a:p>
          <a:endParaRPr lang="en-US"/>
        </a:p>
      </dgm:t>
    </dgm:pt>
    <dgm:pt modelId="{50353D9C-DD01-614A-A23B-5332625B9807}">
      <dgm:prSet phldrT="[Text]" custT="1"/>
      <dgm:spPr/>
      <dgm:t>
        <a:bodyPr/>
        <a:lstStyle/>
        <a:p>
          <a:endParaRPr lang="en-US" sz="1800" dirty="0">
            <a:solidFill>
              <a:schemeClr val="tx1"/>
            </a:solidFill>
          </a:endParaRPr>
        </a:p>
        <a:p>
          <a:endParaRPr lang="en-US" sz="1800" dirty="0">
            <a:solidFill>
              <a:schemeClr val="tx1"/>
            </a:solidFill>
          </a:endParaRPr>
        </a:p>
      </dgm:t>
    </dgm:pt>
    <dgm:pt modelId="{05D1661D-35EC-3946-9A19-2E3A17BEA9C4}" type="parTrans" cxnId="{F5D5A9F7-5822-8447-9F4C-B9F110860ACA}">
      <dgm:prSet/>
      <dgm:spPr/>
      <dgm:t>
        <a:bodyPr/>
        <a:lstStyle/>
        <a:p>
          <a:endParaRPr lang="en-US"/>
        </a:p>
      </dgm:t>
    </dgm:pt>
    <dgm:pt modelId="{3426B428-6CAF-0440-806A-10B451D07770}" type="sibTrans" cxnId="{F5D5A9F7-5822-8447-9F4C-B9F110860ACA}">
      <dgm:prSet/>
      <dgm:spPr/>
      <dgm:t>
        <a:bodyPr/>
        <a:lstStyle/>
        <a:p>
          <a:endParaRPr lang="en-US"/>
        </a:p>
      </dgm:t>
    </dgm:pt>
    <dgm:pt modelId="{59DE8829-8537-C44F-9BAC-432D9DA0C3B1}">
      <dgm:prSet phldrT="[Text]" custT="1"/>
      <dgm:spPr>
        <a:solidFill>
          <a:srgbClr val="00B0F0"/>
        </a:solidFill>
      </dgm:spPr>
      <dgm:t>
        <a:bodyPr/>
        <a:lstStyle/>
        <a:p>
          <a:r>
            <a:rPr lang="en-US" sz="2800" dirty="0">
              <a:solidFill>
                <a:srgbClr val="000000"/>
              </a:solidFill>
              <a:latin typeface="+mj-lt"/>
            </a:rPr>
            <a:t>Secondary</a:t>
          </a:r>
        </a:p>
      </dgm:t>
    </dgm:pt>
    <dgm:pt modelId="{2D5BBED7-DEED-C14E-AC7B-AF5DE15679FF}" type="parTrans" cxnId="{8AEA1551-3447-A444-81EA-D713809BBB12}">
      <dgm:prSet/>
      <dgm:spPr/>
      <dgm:t>
        <a:bodyPr/>
        <a:lstStyle/>
        <a:p>
          <a:endParaRPr lang="en-US"/>
        </a:p>
      </dgm:t>
    </dgm:pt>
    <dgm:pt modelId="{7F3B4C69-0DCD-3A4C-B1F3-E8B143BC4CB0}" type="sibTrans" cxnId="{8AEA1551-3447-A444-81EA-D713809BBB12}">
      <dgm:prSet/>
      <dgm:spPr/>
      <dgm:t>
        <a:bodyPr/>
        <a:lstStyle/>
        <a:p>
          <a:endParaRPr lang="en-US"/>
        </a:p>
      </dgm:t>
    </dgm:pt>
    <dgm:pt modelId="{8FAA250D-B767-5B43-94C7-2CF92D093BD3}">
      <dgm:prSet phldrT="[Text]" custT="1"/>
      <dgm:spPr/>
      <dgm:t>
        <a:bodyPr/>
        <a:lstStyle/>
        <a:p>
          <a:pPr marL="0" lvl="0" defTabSz="800100">
            <a:lnSpc>
              <a:spcPct val="90000"/>
            </a:lnSpc>
            <a:spcBef>
              <a:spcPct val="0"/>
            </a:spcBef>
            <a:spcAft>
              <a:spcPct val="35000"/>
            </a:spcAft>
            <a:buNone/>
          </a:pPr>
          <a:r>
            <a:rPr lang="en-GB" sz="1800" b="1" dirty="0">
              <a:solidFill>
                <a:schemeClr val="tx1"/>
              </a:solidFill>
              <a:latin typeface="+mj-lt"/>
            </a:rPr>
            <a:t>Areas conserved through very low-impact use</a:t>
          </a:r>
          <a:endParaRPr lang="en-GB" sz="1800" dirty="0">
            <a:solidFill>
              <a:schemeClr val="tx1"/>
            </a:solidFill>
            <a:latin typeface="+mj-lt"/>
          </a:endParaRPr>
        </a:p>
        <a:p>
          <a:pPr marL="0" lvl="0" defTabSz="800100">
            <a:lnSpc>
              <a:spcPct val="90000"/>
            </a:lnSpc>
            <a:spcBef>
              <a:spcPct val="0"/>
            </a:spcBef>
            <a:spcAft>
              <a:spcPct val="35000"/>
            </a:spcAft>
            <a:buNone/>
          </a:pPr>
          <a:r>
            <a:rPr lang="en-GB" sz="1800" dirty="0">
              <a:solidFill>
                <a:schemeClr val="tx1"/>
              </a:solidFill>
              <a:latin typeface="+mj-lt"/>
            </a:rPr>
            <a:t>- Community conserved areas</a:t>
          </a:r>
        </a:p>
        <a:p>
          <a:pPr marL="0" lvl="0" defTabSz="800100">
            <a:lnSpc>
              <a:spcPct val="90000"/>
            </a:lnSpc>
            <a:spcBef>
              <a:spcPct val="0"/>
            </a:spcBef>
            <a:spcAft>
              <a:spcPct val="35000"/>
            </a:spcAft>
            <a:buNone/>
          </a:pPr>
          <a:r>
            <a:rPr lang="en-GB" sz="1800" dirty="0">
              <a:solidFill>
                <a:schemeClr val="tx1"/>
              </a:solidFill>
              <a:latin typeface="+mj-lt"/>
            </a:rPr>
            <a:t>- Watershed protection areas</a:t>
          </a:r>
        </a:p>
        <a:p>
          <a:pPr marL="0" lvl="0" defTabSz="800100">
            <a:lnSpc>
              <a:spcPct val="90000"/>
            </a:lnSpc>
            <a:spcBef>
              <a:spcPct val="0"/>
            </a:spcBef>
            <a:spcAft>
              <a:spcPct val="35000"/>
            </a:spcAft>
            <a:buNone/>
          </a:pPr>
          <a:r>
            <a:rPr lang="en-GB" sz="1800" dirty="0">
              <a:solidFill>
                <a:schemeClr val="tx1"/>
              </a:solidFill>
              <a:latin typeface="+mj-lt"/>
            </a:rPr>
            <a:t>- Ecosystem service-related natural wetlands </a:t>
          </a:r>
        </a:p>
        <a:p>
          <a:pPr marL="0" lvl="0" defTabSz="800100">
            <a:lnSpc>
              <a:spcPct val="90000"/>
            </a:lnSpc>
            <a:spcBef>
              <a:spcPct val="0"/>
            </a:spcBef>
            <a:spcAft>
              <a:spcPct val="35000"/>
            </a:spcAft>
            <a:buNone/>
          </a:pPr>
          <a:r>
            <a:rPr lang="en-GB" sz="1800" dirty="0">
              <a:solidFill>
                <a:schemeClr val="tx1"/>
              </a:solidFill>
              <a:latin typeface="+mj-lt"/>
            </a:rPr>
            <a:t>- Long-term fishery closures</a:t>
          </a:r>
        </a:p>
        <a:p>
          <a:pPr marL="0" lvl="0" defTabSz="800100">
            <a:lnSpc>
              <a:spcPct val="90000"/>
            </a:lnSpc>
            <a:spcBef>
              <a:spcPct val="0"/>
            </a:spcBef>
            <a:spcAft>
              <a:spcPct val="35000"/>
            </a:spcAft>
            <a:buNone/>
          </a:pPr>
          <a:endParaRPr lang="en-GB" sz="1800" dirty="0">
            <a:solidFill>
              <a:schemeClr val="tx1"/>
            </a:solidFill>
          </a:endParaRPr>
        </a:p>
      </dgm:t>
    </dgm:pt>
    <dgm:pt modelId="{845F4CAE-9904-3243-B237-5A773B34FA31}" type="parTrans" cxnId="{79641DDA-0363-974A-8347-0888D4F19DE1}">
      <dgm:prSet/>
      <dgm:spPr/>
      <dgm:t>
        <a:bodyPr/>
        <a:lstStyle/>
        <a:p>
          <a:endParaRPr lang="en-US"/>
        </a:p>
      </dgm:t>
    </dgm:pt>
    <dgm:pt modelId="{C6F00F74-F0D1-6F47-B71A-76D701F22251}" type="sibTrans" cxnId="{79641DDA-0363-974A-8347-0888D4F19DE1}">
      <dgm:prSet/>
      <dgm:spPr/>
      <dgm:t>
        <a:bodyPr/>
        <a:lstStyle/>
        <a:p>
          <a:endParaRPr lang="en-US"/>
        </a:p>
      </dgm:t>
    </dgm:pt>
    <dgm:pt modelId="{EA9344A8-701F-5F43-9C86-71000C9EEAC4}">
      <dgm:prSet phldrT="[Text]" custT="1"/>
      <dgm:spPr>
        <a:solidFill>
          <a:srgbClr val="00B0F0"/>
        </a:solidFill>
      </dgm:spPr>
      <dgm:t>
        <a:bodyPr/>
        <a:lstStyle/>
        <a:p>
          <a:r>
            <a:rPr lang="en-US" sz="2800" dirty="0">
              <a:solidFill>
                <a:srgbClr val="000000"/>
              </a:solidFill>
              <a:latin typeface="+mj-lt"/>
            </a:rPr>
            <a:t>Primary</a:t>
          </a:r>
        </a:p>
      </dgm:t>
    </dgm:pt>
    <dgm:pt modelId="{E53FF638-A235-264E-A721-E80F4357BD41}" type="parTrans" cxnId="{172DC9BF-A59E-504B-8763-D7BCF498B9D7}">
      <dgm:prSet/>
      <dgm:spPr/>
      <dgm:t>
        <a:bodyPr/>
        <a:lstStyle/>
        <a:p>
          <a:endParaRPr lang="en-US"/>
        </a:p>
      </dgm:t>
    </dgm:pt>
    <dgm:pt modelId="{ED899937-2553-774C-A6FB-F10CBFDAB96F}" type="sibTrans" cxnId="{172DC9BF-A59E-504B-8763-D7BCF498B9D7}">
      <dgm:prSet/>
      <dgm:spPr/>
      <dgm:t>
        <a:bodyPr/>
        <a:lstStyle/>
        <a:p>
          <a:endParaRPr lang="en-US"/>
        </a:p>
      </dgm:t>
    </dgm:pt>
    <dgm:pt modelId="{3D6132AE-728C-9B4B-A50A-CCB66229BC6D}">
      <dgm:prSet phldrT="[Text]" custT="1"/>
      <dgm:spPr/>
      <dgm:t>
        <a:bodyPr/>
        <a:lstStyle/>
        <a:p>
          <a:endParaRPr lang="en-GB" sz="1800" dirty="0">
            <a:solidFill>
              <a:schemeClr val="tx1"/>
            </a:solidFill>
          </a:endParaRPr>
        </a:p>
        <a:p>
          <a:endParaRPr lang="en-US" sz="1800" dirty="0">
            <a:solidFill>
              <a:schemeClr val="tx1"/>
            </a:solidFill>
          </a:endParaRPr>
        </a:p>
      </dgm:t>
    </dgm:pt>
    <dgm:pt modelId="{F39C8D9B-2E8A-004A-89A3-F440A51916D7}" type="parTrans" cxnId="{9649DAF5-B788-F54A-847D-0BBA414388A4}">
      <dgm:prSet/>
      <dgm:spPr/>
      <dgm:t>
        <a:bodyPr/>
        <a:lstStyle/>
        <a:p>
          <a:endParaRPr lang="en-US"/>
        </a:p>
      </dgm:t>
    </dgm:pt>
    <dgm:pt modelId="{29A121CE-154A-144E-9494-5FC3AB79E3C0}" type="sibTrans" cxnId="{9649DAF5-B788-F54A-847D-0BBA414388A4}">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3" custLinFactNeighborX="-23" custLinFactNeighborY="-704"/>
      <dgm:spPr/>
    </dgm:pt>
    <dgm:pt modelId="{24525743-4E0F-0742-8F76-2769FF1122D1}" type="pres">
      <dgm:prSet presAssocID="{0F84E062-F94A-7642-8BF3-51E6618A78AE}" presName="parentNode" presStyleLbl="node1" presStyleIdx="0" presStyleCnt="3">
        <dgm:presLayoutVars>
          <dgm:chMax val="0"/>
          <dgm:bulletEnabled val="1"/>
        </dgm:presLayoutVars>
      </dgm:prSet>
      <dgm:spPr/>
    </dgm:pt>
    <dgm:pt modelId="{3023BFD0-AD13-8944-9DBB-3F1CCBEAED5F}" type="pres">
      <dgm:prSet presAssocID="{0F84E062-F94A-7642-8BF3-51E6618A78AE}" presName="childNode" presStyleLbl="node1" presStyleIdx="0" presStyleCnt="3">
        <dgm:presLayoutVars>
          <dgm:bulletEnabled val="1"/>
        </dgm:presLayoutVars>
      </dgm:prSet>
      <dgm:spPr/>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2"/>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3"/>
      <dgm:spPr/>
    </dgm:pt>
    <dgm:pt modelId="{6DB13B55-C915-C049-A6EF-DB251D5B88E4}" type="pres">
      <dgm:prSet presAssocID="{59DE8829-8537-C44F-9BAC-432D9DA0C3B1}" presName="parentNode" presStyleLbl="node1" presStyleIdx="1" presStyleCnt="3">
        <dgm:presLayoutVars>
          <dgm:chMax val="0"/>
          <dgm:bulletEnabled val="1"/>
        </dgm:presLayoutVars>
      </dgm:prSet>
      <dgm:spPr/>
    </dgm:pt>
    <dgm:pt modelId="{274AC366-3E98-6845-BEF9-22901A60C16F}" type="pres">
      <dgm:prSet presAssocID="{59DE8829-8537-C44F-9BAC-432D9DA0C3B1}" presName="childNode" presStyleLbl="node1" presStyleIdx="1" presStyleCnt="3">
        <dgm:presLayoutVars>
          <dgm:bulletEnabled val="1"/>
        </dgm:presLayoutVars>
      </dgm:prSet>
      <dgm:spPr/>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2"/>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3" custLinFactNeighborX="23" custLinFactNeighborY="-283"/>
      <dgm:spPr/>
    </dgm:pt>
    <dgm:pt modelId="{FD7941C9-786B-E34D-A04C-97EF4ACE964F}" type="pres">
      <dgm:prSet presAssocID="{EA9344A8-701F-5F43-9C86-71000C9EEAC4}" presName="parentNode" presStyleLbl="node1" presStyleIdx="2" presStyleCnt="3">
        <dgm:presLayoutVars>
          <dgm:chMax val="0"/>
          <dgm:bulletEnabled val="1"/>
        </dgm:presLayoutVars>
      </dgm:prSet>
      <dgm:spPr/>
    </dgm:pt>
    <dgm:pt modelId="{40046445-2F50-9D47-AA5B-CF25784F2E19}" type="pres">
      <dgm:prSet presAssocID="{EA9344A8-701F-5F43-9C86-71000C9EEAC4}" presName="childNode" presStyleLbl="node1" presStyleIdx="2" presStyleCnt="3">
        <dgm:presLayoutVars>
          <dgm:bulletEnabled val="1"/>
        </dgm:presLayoutVars>
      </dgm:prSet>
      <dgm:spPr/>
    </dgm:pt>
  </dgm:ptLst>
  <dgm:cxnLst>
    <dgm:cxn modelId="{546C4319-827A-E04A-8EC3-35A5491E0525}" type="presOf" srcId="{8FAA250D-B767-5B43-94C7-2CF92D093BD3}" destId="{274AC366-3E98-6845-BEF9-22901A60C16F}" srcOrd="0" destOrd="0" presId="urn:microsoft.com/office/officeart/2005/8/layout/hProcess7"/>
    <dgm:cxn modelId="{44DE741C-C003-0A4F-BDDD-E144398E52D4}" srcId="{891275A2-B176-F840-AA24-1B9312CB2C07}" destId="{0F84E062-F94A-7642-8BF3-51E6618A78AE}" srcOrd="0" destOrd="0" parTransId="{D5201F2F-ACED-154E-B931-41CDFF234D5B}" sibTransId="{D356D45F-659A-3C4B-8CD2-8B59B4856BDB}"/>
    <dgm:cxn modelId="{0106232A-8FC1-4E47-B8E3-CA2D58991A1B}" type="presOf" srcId="{59DE8829-8537-C44F-9BAC-432D9DA0C3B1}" destId="{C345E5E1-4C19-A641-9DD1-E0A940217B63}" srcOrd="0" destOrd="0" presId="urn:microsoft.com/office/officeart/2005/8/layout/hProcess7"/>
    <dgm:cxn modelId="{2148E936-191D-5A45-9115-135DEF29B43E}" type="presOf" srcId="{59DE8829-8537-C44F-9BAC-432D9DA0C3B1}" destId="{6DB13B55-C915-C049-A6EF-DB251D5B88E4}" srcOrd="1" destOrd="0" presId="urn:microsoft.com/office/officeart/2005/8/layout/hProcess7"/>
    <dgm:cxn modelId="{8AEA1551-3447-A444-81EA-D713809BBB12}" srcId="{891275A2-B176-F840-AA24-1B9312CB2C07}" destId="{59DE8829-8537-C44F-9BAC-432D9DA0C3B1}" srcOrd="1" destOrd="0" parTransId="{2D5BBED7-DEED-C14E-AC7B-AF5DE15679FF}" sibTransId="{7F3B4C69-0DCD-3A4C-B1F3-E8B143BC4CB0}"/>
    <dgm:cxn modelId="{79135980-D08C-A54C-B492-1AB6350D9163}" type="presOf" srcId="{50353D9C-DD01-614A-A23B-5332625B9807}" destId="{3023BFD0-AD13-8944-9DBB-3F1CCBEAED5F}" srcOrd="0" destOrd="0" presId="urn:microsoft.com/office/officeart/2005/8/layout/hProcess7"/>
    <dgm:cxn modelId="{5CB2158D-7738-0641-AF99-F54C0E60818C}" type="presOf" srcId="{0F84E062-F94A-7642-8BF3-51E6618A78AE}" destId="{9CB0423B-433F-C84C-B338-3C87A6B00672}" srcOrd="0" destOrd="0" presId="urn:microsoft.com/office/officeart/2005/8/layout/hProcess7"/>
    <dgm:cxn modelId="{BCCA419F-93F1-A042-A4A3-BB6486031EDC}" type="presOf" srcId="{EA9344A8-701F-5F43-9C86-71000C9EEAC4}" destId="{5F518808-5016-3448-BEB2-B962AC301BA5}" srcOrd="0" destOrd="0" presId="urn:microsoft.com/office/officeart/2005/8/layout/hProcess7"/>
    <dgm:cxn modelId="{46E455A7-D406-7345-8322-40221F14DD67}" type="presOf" srcId="{EA9344A8-701F-5F43-9C86-71000C9EEAC4}" destId="{FD7941C9-786B-E34D-A04C-97EF4ACE964F}" srcOrd="1" destOrd="0" presId="urn:microsoft.com/office/officeart/2005/8/layout/hProcess7"/>
    <dgm:cxn modelId="{172DC9BF-A59E-504B-8763-D7BCF498B9D7}" srcId="{891275A2-B176-F840-AA24-1B9312CB2C07}" destId="{EA9344A8-701F-5F43-9C86-71000C9EEAC4}" srcOrd="2" destOrd="0" parTransId="{E53FF638-A235-264E-A721-E80F4357BD41}" sibTransId="{ED899937-2553-774C-A6FB-F10CBFDAB96F}"/>
    <dgm:cxn modelId="{7D81F1D0-7C29-4D42-A55F-2C54AC501533}" type="presOf" srcId="{0F84E062-F94A-7642-8BF3-51E6618A78AE}" destId="{24525743-4E0F-0742-8F76-2769FF1122D1}" srcOrd="1" destOrd="0" presId="urn:microsoft.com/office/officeart/2005/8/layout/hProcess7"/>
    <dgm:cxn modelId="{79641DDA-0363-974A-8347-0888D4F19DE1}" srcId="{59DE8829-8537-C44F-9BAC-432D9DA0C3B1}" destId="{8FAA250D-B767-5B43-94C7-2CF92D093BD3}" srcOrd="0" destOrd="0" parTransId="{845F4CAE-9904-3243-B237-5A773B34FA31}" sibTransId="{C6F00F74-F0D1-6F47-B71A-76D701F22251}"/>
    <dgm:cxn modelId="{7E2270E6-3D2E-3545-85F3-5DD41C37A468}" type="presOf" srcId="{891275A2-B176-F840-AA24-1B9312CB2C07}" destId="{E04D7FA1-A160-424A-A333-CFCCA8A0206C}" srcOrd="0" destOrd="0" presId="urn:microsoft.com/office/officeart/2005/8/layout/hProcess7"/>
    <dgm:cxn modelId="{9649DAF5-B788-F54A-847D-0BBA414388A4}" srcId="{EA9344A8-701F-5F43-9C86-71000C9EEAC4}" destId="{3D6132AE-728C-9B4B-A50A-CCB66229BC6D}" srcOrd="0" destOrd="0" parTransId="{F39C8D9B-2E8A-004A-89A3-F440A51916D7}" sibTransId="{29A121CE-154A-144E-9494-5FC3AB79E3C0}"/>
    <dgm:cxn modelId="{F5D5A9F7-5822-8447-9F4C-B9F110860ACA}" srcId="{0F84E062-F94A-7642-8BF3-51E6618A78AE}" destId="{50353D9C-DD01-614A-A23B-5332625B9807}" srcOrd="0" destOrd="0" parTransId="{05D1661D-35EC-3946-9A19-2E3A17BEA9C4}" sibTransId="{3426B428-6CAF-0440-806A-10B451D07770}"/>
    <dgm:cxn modelId="{C3C1F5FB-17F3-4147-BE09-0522856A737C}" type="presOf" srcId="{3D6132AE-728C-9B4B-A50A-CCB66229BC6D}" destId="{40046445-2F50-9D47-AA5B-CF25784F2E19}" srcOrd="0" destOrd="0" presId="urn:microsoft.com/office/officeart/2005/8/layout/hProcess7"/>
    <dgm:cxn modelId="{BEDDF839-3263-D848-A827-88C4DC6A1121}" type="presParOf" srcId="{E04D7FA1-A160-424A-A333-CFCCA8A0206C}" destId="{D975760E-861E-0E46-99BC-D69C70485F8C}" srcOrd="0" destOrd="0" presId="urn:microsoft.com/office/officeart/2005/8/layout/hProcess7"/>
    <dgm:cxn modelId="{53279C94-9103-0B4C-84E5-68A69A75976F}" type="presParOf" srcId="{D975760E-861E-0E46-99BC-D69C70485F8C}" destId="{9CB0423B-433F-C84C-B338-3C87A6B00672}" srcOrd="0" destOrd="0" presId="urn:microsoft.com/office/officeart/2005/8/layout/hProcess7"/>
    <dgm:cxn modelId="{B062FFDC-7B39-A647-A6E2-55A57838066F}" type="presParOf" srcId="{D975760E-861E-0E46-99BC-D69C70485F8C}" destId="{24525743-4E0F-0742-8F76-2769FF1122D1}" srcOrd="1" destOrd="0" presId="urn:microsoft.com/office/officeart/2005/8/layout/hProcess7"/>
    <dgm:cxn modelId="{A8FDC7FF-5738-824E-9BE3-5EA36C307B93}" type="presParOf" srcId="{D975760E-861E-0E46-99BC-D69C70485F8C}" destId="{3023BFD0-AD13-8944-9DBB-3F1CCBEAED5F}" srcOrd="2" destOrd="0" presId="urn:microsoft.com/office/officeart/2005/8/layout/hProcess7"/>
    <dgm:cxn modelId="{39EED975-4EA8-3448-B10C-55257CCDFF28}" type="presParOf" srcId="{E04D7FA1-A160-424A-A333-CFCCA8A0206C}" destId="{701E67AD-4E9D-3D4E-944C-CE4D5FA15F0C}" srcOrd="1" destOrd="0" presId="urn:microsoft.com/office/officeart/2005/8/layout/hProcess7"/>
    <dgm:cxn modelId="{824B9D6A-5C48-4E4E-9EBB-55D47F164728}" type="presParOf" srcId="{E04D7FA1-A160-424A-A333-CFCCA8A0206C}" destId="{A8409F71-7B24-3241-A802-F2A41F67E2C9}" srcOrd="2" destOrd="0" presId="urn:microsoft.com/office/officeart/2005/8/layout/hProcess7"/>
    <dgm:cxn modelId="{D68EE683-13B9-5B42-969D-B719F2C245E2}" type="presParOf" srcId="{A8409F71-7B24-3241-A802-F2A41F67E2C9}" destId="{09E7A760-F606-CB45-AA49-A338FD9D8104}" srcOrd="0" destOrd="0" presId="urn:microsoft.com/office/officeart/2005/8/layout/hProcess7"/>
    <dgm:cxn modelId="{88D98C8C-29B8-4641-8F8D-C31D1A70158D}" type="presParOf" srcId="{A8409F71-7B24-3241-A802-F2A41F67E2C9}" destId="{A6B1D534-E061-524F-8569-5DD5E69CC1ED}" srcOrd="1" destOrd="0" presId="urn:microsoft.com/office/officeart/2005/8/layout/hProcess7"/>
    <dgm:cxn modelId="{EC8085A9-95FB-C941-9D63-99E0D6B353DE}" type="presParOf" srcId="{A8409F71-7B24-3241-A802-F2A41F67E2C9}" destId="{6C0C0419-51B1-1643-BF1F-94615763CAC3}" srcOrd="2" destOrd="0" presId="urn:microsoft.com/office/officeart/2005/8/layout/hProcess7"/>
    <dgm:cxn modelId="{F574EBCB-DB5E-A841-A5DD-E29C836146AB}" type="presParOf" srcId="{E04D7FA1-A160-424A-A333-CFCCA8A0206C}" destId="{93D6EE5F-A48F-3944-9FB4-30E2FFBBFACF}" srcOrd="3" destOrd="0" presId="urn:microsoft.com/office/officeart/2005/8/layout/hProcess7"/>
    <dgm:cxn modelId="{AD2615A1-799A-9841-A7F7-90672941EDDF}" type="presParOf" srcId="{E04D7FA1-A160-424A-A333-CFCCA8A0206C}" destId="{61AE77BD-E70A-774E-AD58-ED9A5ECBDD08}" srcOrd="4" destOrd="0" presId="urn:microsoft.com/office/officeart/2005/8/layout/hProcess7"/>
    <dgm:cxn modelId="{E2A5E081-87CE-2241-A03B-8EA9AE34500D}" type="presParOf" srcId="{61AE77BD-E70A-774E-AD58-ED9A5ECBDD08}" destId="{C345E5E1-4C19-A641-9DD1-E0A940217B63}" srcOrd="0" destOrd="0" presId="urn:microsoft.com/office/officeart/2005/8/layout/hProcess7"/>
    <dgm:cxn modelId="{EFBE85AE-2210-5342-9955-77AC62B49548}" type="presParOf" srcId="{61AE77BD-E70A-774E-AD58-ED9A5ECBDD08}" destId="{6DB13B55-C915-C049-A6EF-DB251D5B88E4}" srcOrd="1" destOrd="0" presId="urn:microsoft.com/office/officeart/2005/8/layout/hProcess7"/>
    <dgm:cxn modelId="{37F22FDB-CDCC-EE47-A234-E8B9CAA133C1}" type="presParOf" srcId="{61AE77BD-E70A-774E-AD58-ED9A5ECBDD08}" destId="{274AC366-3E98-6845-BEF9-22901A60C16F}" srcOrd="2" destOrd="0" presId="urn:microsoft.com/office/officeart/2005/8/layout/hProcess7"/>
    <dgm:cxn modelId="{D69093BA-1AAD-404C-A45F-416EF2EA3482}" type="presParOf" srcId="{E04D7FA1-A160-424A-A333-CFCCA8A0206C}" destId="{0A655756-005B-D849-B7B1-73112185C64A}" srcOrd="5" destOrd="0" presId="urn:microsoft.com/office/officeart/2005/8/layout/hProcess7"/>
    <dgm:cxn modelId="{7EEA381A-F4D0-8F44-B0FE-7283EFC86FEF}" type="presParOf" srcId="{E04D7FA1-A160-424A-A333-CFCCA8A0206C}" destId="{70763943-4362-F741-BC48-40C5F079ED79}" srcOrd="6" destOrd="0" presId="urn:microsoft.com/office/officeart/2005/8/layout/hProcess7"/>
    <dgm:cxn modelId="{13E8766F-72F6-FC4F-8D19-634F19018E87}" type="presParOf" srcId="{70763943-4362-F741-BC48-40C5F079ED79}" destId="{CC4877B3-C75C-9146-8A0E-3B989FE5CE8C}" srcOrd="0" destOrd="0" presId="urn:microsoft.com/office/officeart/2005/8/layout/hProcess7"/>
    <dgm:cxn modelId="{1F6E1491-9396-1342-94D9-F235DC2B2EB3}" type="presParOf" srcId="{70763943-4362-F741-BC48-40C5F079ED79}" destId="{C4D4CB44-700C-0944-8F53-CFB9C97F8398}" srcOrd="1" destOrd="0" presId="urn:microsoft.com/office/officeart/2005/8/layout/hProcess7"/>
    <dgm:cxn modelId="{A6F710D4-F8A1-8647-99B3-082A77A191CE}" type="presParOf" srcId="{70763943-4362-F741-BC48-40C5F079ED79}" destId="{9D39A4B3-328C-E64A-AE85-458BCFB21176}" srcOrd="2" destOrd="0" presId="urn:microsoft.com/office/officeart/2005/8/layout/hProcess7"/>
    <dgm:cxn modelId="{75B20F61-D13C-084B-8521-B00340B644CB}" type="presParOf" srcId="{E04D7FA1-A160-424A-A333-CFCCA8A0206C}" destId="{7D3815DE-3DD3-284C-AC80-307C109B1749}" srcOrd="7" destOrd="0" presId="urn:microsoft.com/office/officeart/2005/8/layout/hProcess7"/>
    <dgm:cxn modelId="{8AC5B0FA-8F68-6C40-8E74-137975F4FA2A}" type="presParOf" srcId="{E04D7FA1-A160-424A-A333-CFCCA8A0206C}" destId="{AC693819-118C-5242-8B0D-B037423CAE57}" srcOrd="8" destOrd="0" presId="urn:microsoft.com/office/officeart/2005/8/layout/hProcess7"/>
    <dgm:cxn modelId="{E1F78FC5-0E67-E449-926F-0DB798965033}" type="presParOf" srcId="{AC693819-118C-5242-8B0D-B037423CAE57}" destId="{5F518808-5016-3448-BEB2-B962AC301BA5}" srcOrd="0" destOrd="0" presId="urn:microsoft.com/office/officeart/2005/8/layout/hProcess7"/>
    <dgm:cxn modelId="{78C68FD4-63F5-A343-AE05-B5842DAAA8D0}" type="presParOf" srcId="{AC693819-118C-5242-8B0D-B037423CAE57}" destId="{FD7941C9-786B-E34D-A04C-97EF4ACE964F}" srcOrd="1" destOrd="0" presId="urn:microsoft.com/office/officeart/2005/8/layout/hProcess7"/>
    <dgm:cxn modelId="{13561B63-1B73-404B-8F44-07796BF2337F}" type="presParOf" srcId="{AC693819-118C-5242-8B0D-B037423CAE57}" destId="{40046445-2F50-9D47-AA5B-CF25784F2E19}" srcOrd="2" destOrd="0" presId="urn:microsoft.com/office/officeart/2005/8/layout/hProcess7"/>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A627076-ABD8-FA41-891D-3EDAE4716FDC}">
      <dgm:prSet phldrT="[Text]" custT="1"/>
      <dgm:spPr>
        <a:solidFill>
          <a:schemeClr val="bg1">
            <a:lumMod val="65000"/>
            <a:alpha val="90000"/>
          </a:schemeClr>
        </a:solidFill>
      </dgm:spPr>
      <dgm:t>
        <a:bodyPr/>
        <a:lstStyle/>
        <a:p>
          <a:r>
            <a:rPr lang="en-US" sz="2400" dirty="0"/>
            <a:t>Less intention to conserve biodiversity</a:t>
          </a:r>
        </a:p>
      </dgm:t>
    </dgm:pt>
    <dgm:pt modelId="{0B12D9AB-6EFE-DE4F-99CF-7F11B25F1F18}" type="parTrans" cxnId="{FD586E56-A2EE-9440-B418-A93BA9F6C5F1}">
      <dgm:prSet/>
      <dgm:spPr/>
      <dgm:t>
        <a:bodyPr/>
        <a:lstStyle/>
        <a:p>
          <a:endParaRPr lang="en-US"/>
        </a:p>
      </dgm:t>
    </dgm:pt>
    <dgm:pt modelId="{08EF1CC8-0B67-274F-8AE1-E56EBBBA515C}" type="sibTrans" cxnId="{FD586E56-A2EE-9440-B418-A93BA9F6C5F1}">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en-US" sz="2200" dirty="0"/>
            <a:t>More intention to conserve biodiversity </a:t>
          </a:r>
        </a:p>
      </dgm:t>
    </dgm:pt>
    <dgm:pt modelId="{FAD98F46-2088-9C41-893D-8B737D415D74}" type="parTrans" cxnId="{55EF8D0E-4EC9-B94F-BD3D-9C20E0039F2B}">
      <dgm:prSet/>
      <dgm:spPr/>
      <dgm:t>
        <a:bodyPr/>
        <a:lstStyle/>
        <a:p>
          <a:endParaRPr lang="en-US"/>
        </a:p>
      </dgm:t>
    </dgm:pt>
    <dgm:pt modelId="{D994DF1F-0FAB-2B49-9FFE-E8E95778CE5C}" type="sibTrans" cxnId="{55EF8D0E-4EC9-B94F-BD3D-9C20E0039F2B}">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pt>
  </dgm:ptLst>
  <dgm:cxnLst>
    <dgm:cxn modelId="{7095BC01-F985-E242-8C10-FFF7C2BFEBFE}" type="presOf" srcId="{BA627076-ABD8-FA41-891D-3EDAE4716FDC}" destId="{F109BE83-EA72-1E49-B66D-3C7BE351A14A}" srcOrd="0" destOrd="0" presId="urn:microsoft.com/office/officeart/2005/8/layout/chevron1"/>
    <dgm:cxn modelId="{0AA5850B-98A3-9E4C-9701-C52F3EA465E0}" type="presOf" srcId="{9041C967-F73D-4246-8E0B-8D8E5B6EF7BD}" destId="{2A80C5F2-5C0C-CC4F-BC56-9981C95ACD25}" srcOrd="0" destOrd="0" presId="urn:microsoft.com/office/officeart/2005/8/layout/chevron1"/>
    <dgm:cxn modelId="{55EF8D0E-4EC9-B94F-BD3D-9C20E0039F2B}" srcId="{0F81D814-171C-E54E-A77E-2CD3390250C5}" destId="{9041C967-F73D-4246-8E0B-8D8E5B6EF7BD}" srcOrd="1" destOrd="0" parTransId="{FAD98F46-2088-9C41-893D-8B737D415D74}" sibTransId="{D994DF1F-0FAB-2B49-9FFE-E8E95778CE5C}"/>
    <dgm:cxn modelId="{FD586E56-A2EE-9440-B418-A93BA9F6C5F1}" srcId="{0F81D814-171C-E54E-A77E-2CD3390250C5}" destId="{BA627076-ABD8-FA41-891D-3EDAE4716FDC}" srcOrd="0" destOrd="0" parTransId="{0B12D9AB-6EFE-DE4F-99CF-7F11B25F1F18}" sibTransId="{08EF1CC8-0B67-274F-8AE1-E56EBBBA515C}"/>
    <dgm:cxn modelId="{32B5A95E-C8D3-7A43-94E7-D8DE331B3BEA}" type="presOf" srcId="{0F81D814-171C-E54E-A77E-2CD3390250C5}" destId="{BF74AFB8-8264-2042-86BB-745817ED16C3}" srcOrd="0" destOrd="0" presId="urn:microsoft.com/office/officeart/2005/8/layout/chevron1"/>
    <dgm:cxn modelId="{C3A27DC1-E854-6747-B339-F6EB09D49605}" type="presParOf" srcId="{BF74AFB8-8264-2042-86BB-745817ED16C3}" destId="{F109BE83-EA72-1E49-B66D-3C7BE351A14A}" srcOrd="0" destOrd="0" presId="urn:microsoft.com/office/officeart/2005/8/layout/chevron1"/>
    <dgm:cxn modelId="{63F71661-A669-F54E-BF4C-A813B9CEC631}" type="presParOf" srcId="{BF74AFB8-8264-2042-86BB-745817ED16C3}" destId="{D797EA54-023E-A342-AB08-CEE5C9C402D9}" srcOrd="1" destOrd="0" presId="urn:microsoft.com/office/officeart/2005/8/layout/chevron1"/>
    <dgm:cxn modelId="{C8469F74-B570-C44A-A434-36AF558AF799}"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F74AFB8-8264-2042-86BB-745817ED16C3}" type="pres">
      <dgm:prSet presAssocID="{0F81D814-171C-E54E-A77E-2CD3390250C5}" presName="Name0" presStyleCnt="0">
        <dgm:presLayoutVars>
          <dgm:dir/>
          <dgm:animLvl val="lvl"/>
          <dgm:resizeHandles val="exact"/>
        </dgm:presLayoutVars>
      </dgm:prSet>
      <dgm:spPr/>
    </dgm:pt>
  </dgm:ptLst>
  <dgm:cxnLst>
    <dgm:cxn modelId="{A5379C4D-D777-534C-9AD6-635F436A5008}" type="presOf" srcId="{0F81D814-171C-E54E-A77E-2CD3390250C5}" destId="{BF74AFB8-8264-2042-86BB-745817ED16C3}" srcOrd="0" destOrd="0" presId="urn:microsoft.com/office/officeart/2005/8/layout/chevron1"/>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91275A2-B176-F840-AA24-1B9312CB2C07}" type="doc">
      <dgm:prSet loTypeId="urn:microsoft.com/office/officeart/2005/8/layout/hProcess7" loCatId="" qsTypeId="urn:microsoft.com/office/officeart/2005/8/quickstyle/simple4" qsCatId="simple" csTypeId="urn:microsoft.com/office/officeart/2005/8/colors/accent1_2" csCatId="accent1" phldr="1"/>
      <dgm:spPr/>
      <dgm:t>
        <a:bodyPr/>
        <a:lstStyle/>
        <a:p>
          <a:endParaRPr lang="en-US"/>
        </a:p>
      </dgm:t>
    </dgm:pt>
    <dgm:pt modelId="{0F84E062-F94A-7642-8BF3-51E6618A78AE}">
      <dgm:prSet phldrT="[Text]" custT="1"/>
      <dgm:spPr>
        <a:solidFill>
          <a:srgbClr val="00B0F0"/>
        </a:solidFill>
      </dgm:spPr>
      <dgm:t>
        <a:bodyPr/>
        <a:lstStyle/>
        <a:p>
          <a:r>
            <a:rPr lang="en-US" sz="2800" dirty="0">
              <a:solidFill>
                <a:schemeClr val="tx1"/>
              </a:solidFill>
              <a:latin typeface="+mj-lt"/>
            </a:rPr>
            <a:t>Ancillary</a:t>
          </a:r>
        </a:p>
      </dgm:t>
    </dgm:pt>
    <dgm:pt modelId="{D5201F2F-ACED-154E-B931-41CDFF234D5B}" type="parTrans" cxnId="{44DE741C-C003-0A4F-BDDD-E144398E52D4}">
      <dgm:prSet/>
      <dgm:spPr/>
      <dgm:t>
        <a:bodyPr/>
        <a:lstStyle/>
        <a:p>
          <a:endParaRPr lang="en-US"/>
        </a:p>
      </dgm:t>
    </dgm:pt>
    <dgm:pt modelId="{D356D45F-659A-3C4B-8CD2-8B59B4856BDB}" type="sibTrans" cxnId="{44DE741C-C003-0A4F-BDDD-E144398E52D4}">
      <dgm:prSet/>
      <dgm:spPr/>
      <dgm:t>
        <a:bodyPr/>
        <a:lstStyle/>
        <a:p>
          <a:endParaRPr lang="en-US"/>
        </a:p>
      </dgm:t>
    </dgm:pt>
    <dgm:pt modelId="{50353D9C-DD01-614A-A23B-5332625B9807}">
      <dgm:prSet phldrT="[Text]" custT="1"/>
      <dgm:spPr/>
      <dgm:t>
        <a:bodyPr/>
        <a:lstStyle/>
        <a:p>
          <a:endParaRPr lang="en-US" sz="1800" dirty="0">
            <a:solidFill>
              <a:schemeClr val="tx1"/>
            </a:solidFill>
          </a:endParaRPr>
        </a:p>
        <a:p>
          <a:endParaRPr lang="en-US" sz="1800" dirty="0">
            <a:solidFill>
              <a:schemeClr val="tx1"/>
            </a:solidFill>
          </a:endParaRPr>
        </a:p>
      </dgm:t>
    </dgm:pt>
    <dgm:pt modelId="{05D1661D-35EC-3946-9A19-2E3A17BEA9C4}" type="parTrans" cxnId="{F5D5A9F7-5822-8447-9F4C-B9F110860ACA}">
      <dgm:prSet/>
      <dgm:spPr/>
      <dgm:t>
        <a:bodyPr/>
        <a:lstStyle/>
        <a:p>
          <a:endParaRPr lang="en-US"/>
        </a:p>
      </dgm:t>
    </dgm:pt>
    <dgm:pt modelId="{3426B428-6CAF-0440-806A-10B451D07770}" type="sibTrans" cxnId="{F5D5A9F7-5822-8447-9F4C-B9F110860ACA}">
      <dgm:prSet/>
      <dgm:spPr/>
      <dgm:t>
        <a:bodyPr/>
        <a:lstStyle/>
        <a:p>
          <a:endParaRPr lang="en-US"/>
        </a:p>
      </dgm:t>
    </dgm:pt>
    <dgm:pt modelId="{59DE8829-8537-C44F-9BAC-432D9DA0C3B1}">
      <dgm:prSet phldrT="[Text]" custT="1"/>
      <dgm:spPr>
        <a:solidFill>
          <a:srgbClr val="00B0F0"/>
        </a:solidFill>
      </dgm:spPr>
      <dgm:t>
        <a:bodyPr/>
        <a:lstStyle/>
        <a:p>
          <a:r>
            <a:rPr lang="en-US" sz="2800" dirty="0">
              <a:solidFill>
                <a:srgbClr val="000000"/>
              </a:solidFill>
              <a:latin typeface="+mj-lt"/>
            </a:rPr>
            <a:t>Secondary</a:t>
          </a:r>
        </a:p>
      </dgm:t>
    </dgm:pt>
    <dgm:pt modelId="{2D5BBED7-DEED-C14E-AC7B-AF5DE15679FF}" type="parTrans" cxnId="{8AEA1551-3447-A444-81EA-D713809BBB12}">
      <dgm:prSet/>
      <dgm:spPr/>
      <dgm:t>
        <a:bodyPr/>
        <a:lstStyle/>
        <a:p>
          <a:endParaRPr lang="en-US"/>
        </a:p>
      </dgm:t>
    </dgm:pt>
    <dgm:pt modelId="{7F3B4C69-0DCD-3A4C-B1F3-E8B143BC4CB0}" type="sibTrans" cxnId="{8AEA1551-3447-A444-81EA-D713809BBB12}">
      <dgm:prSet/>
      <dgm:spPr/>
      <dgm:t>
        <a:bodyPr/>
        <a:lstStyle/>
        <a:p>
          <a:endParaRPr lang="en-US"/>
        </a:p>
      </dgm:t>
    </dgm:pt>
    <dgm:pt modelId="{8FAA250D-B767-5B43-94C7-2CF92D093BD3}">
      <dgm:prSet phldrT="[Text]" custT="1"/>
      <dgm:spPr/>
      <dgm:t>
        <a:bodyPr/>
        <a:lstStyle/>
        <a:p>
          <a:endParaRPr lang="en-GB" sz="1800" dirty="0">
            <a:solidFill>
              <a:schemeClr val="tx1"/>
            </a:solidFill>
          </a:endParaRPr>
        </a:p>
        <a:p>
          <a:endParaRPr lang="en-GB" sz="1800" dirty="0">
            <a:solidFill>
              <a:schemeClr val="tx1"/>
            </a:solidFill>
          </a:endParaRPr>
        </a:p>
      </dgm:t>
    </dgm:pt>
    <dgm:pt modelId="{845F4CAE-9904-3243-B237-5A773B34FA31}" type="parTrans" cxnId="{79641DDA-0363-974A-8347-0888D4F19DE1}">
      <dgm:prSet/>
      <dgm:spPr/>
      <dgm:t>
        <a:bodyPr/>
        <a:lstStyle/>
        <a:p>
          <a:endParaRPr lang="en-US"/>
        </a:p>
      </dgm:t>
    </dgm:pt>
    <dgm:pt modelId="{C6F00F74-F0D1-6F47-B71A-76D701F22251}" type="sibTrans" cxnId="{79641DDA-0363-974A-8347-0888D4F19DE1}">
      <dgm:prSet/>
      <dgm:spPr/>
      <dgm:t>
        <a:bodyPr/>
        <a:lstStyle/>
        <a:p>
          <a:endParaRPr lang="en-US"/>
        </a:p>
      </dgm:t>
    </dgm:pt>
    <dgm:pt modelId="{EA9344A8-701F-5F43-9C86-71000C9EEAC4}">
      <dgm:prSet phldrT="[Text]" custT="1"/>
      <dgm:spPr>
        <a:solidFill>
          <a:srgbClr val="00B0F0"/>
        </a:solidFill>
      </dgm:spPr>
      <dgm:t>
        <a:bodyPr/>
        <a:lstStyle/>
        <a:p>
          <a:r>
            <a:rPr lang="en-US" sz="2800" dirty="0">
              <a:solidFill>
                <a:srgbClr val="000000"/>
              </a:solidFill>
              <a:latin typeface="+mj-lt"/>
            </a:rPr>
            <a:t>Primary</a:t>
          </a:r>
        </a:p>
      </dgm:t>
    </dgm:pt>
    <dgm:pt modelId="{E53FF638-A235-264E-A721-E80F4357BD41}" type="parTrans" cxnId="{172DC9BF-A59E-504B-8763-D7BCF498B9D7}">
      <dgm:prSet/>
      <dgm:spPr/>
      <dgm:t>
        <a:bodyPr/>
        <a:lstStyle/>
        <a:p>
          <a:endParaRPr lang="en-US"/>
        </a:p>
      </dgm:t>
    </dgm:pt>
    <dgm:pt modelId="{ED899937-2553-774C-A6FB-F10CBFDAB96F}" type="sibTrans" cxnId="{172DC9BF-A59E-504B-8763-D7BCF498B9D7}">
      <dgm:prSet/>
      <dgm:spPr/>
      <dgm:t>
        <a:bodyPr/>
        <a:lstStyle/>
        <a:p>
          <a:endParaRPr lang="en-US"/>
        </a:p>
      </dgm:t>
    </dgm:pt>
    <dgm:pt modelId="{3D6132AE-728C-9B4B-A50A-CCB66229BC6D}">
      <dgm:prSet phldrT="[Text]" custT="1"/>
      <dgm:spPr/>
      <dgm:t>
        <a:bodyPr/>
        <a:lstStyle/>
        <a:p>
          <a:r>
            <a:rPr lang="en-GB" sz="1800" b="1" dirty="0">
              <a:solidFill>
                <a:schemeClr val="tx1"/>
              </a:solidFill>
              <a:latin typeface="+mj-lt"/>
            </a:rPr>
            <a:t>In unique cases: areas with a primary conservation objective</a:t>
          </a:r>
          <a:r>
            <a:rPr lang="is-IS" sz="1800" dirty="0">
              <a:solidFill>
                <a:schemeClr val="tx1"/>
              </a:solidFill>
              <a:latin typeface="+mj-lt"/>
            </a:rPr>
            <a:t>…</a:t>
          </a:r>
        </a:p>
        <a:p>
          <a:endParaRPr lang="is-IS" sz="1800" dirty="0">
            <a:solidFill>
              <a:schemeClr val="tx1"/>
            </a:solidFill>
            <a:latin typeface="+mj-lt"/>
          </a:endParaRPr>
        </a:p>
        <a:p>
          <a:r>
            <a:rPr lang="is-IS" sz="1800" dirty="0">
              <a:solidFill>
                <a:schemeClr val="tx1"/>
              </a:solidFill>
              <a:latin typeface="+mj-lt"/>
            </a:rPr>
            <a:t>...</a:t>
          </a:r>
          <a:r>
            <a:rPr lang="en-GB" sz="1800" dirty="0">
              <a:solidFill>
                <a:schemeClr val="tx1"/>
              </a:solidFill>
              <a:latin typeface="+mj-lt"/>
            </a:rPr>
            <a:t> where the governance authority: </a:t>
          </a:r>
        </a:p>
        <a:p>
          <a:r>
            <a:rPr lang="en-GB" sz="1800" dirty="0">
              <a:solidFill>
                <a:schemeClr val="tx1"/>
              </a:solidFill>
              <a:latin typeface="+mj-lt"/>
            </a:rPr>
            <a:t>- is unable to secure PA designation or </a:t>
          </a:r>
        </a:p>
        <a:p>
          <a:r>
            <a:rPr lang="en-GB" sz="1800" dirty="0">
              <a:solidFill>
                <a:schemeClr val="tx1"/>
              </a:solidFill>
              <a:latin typeface="+mj-lt"/>
            </a:rPr>
            <a:t>- prefers not to be recognised as a PA</a:t>
          </a:r>
          <a:endParaRPr lang="en-US" sz="1800" dirty="0">
            <a:solidFill>
              <a:schemeClr val="tx1"/>
            </a:solidFill>
            <a:latin typeface="+mj-lt"/>
          </a:endParaRPr>
        </a:p>
      </dgm:t>
    </dgm:pt>
    <dgm:pt modelId="{F39C8D9B-2E8A-004A-89A3-F440A51916D7}" type="parTrans" cxnId="{9649DAF5-B788-F54A-847D-0BBA414388A4}">
      <dgm:prSet/>
      <dgm:spPr/>
      <dgm:t>
        <a:bodyPr/>
        <a:lstStyle/>
        <a:p>
          <a:endParaRPr lang="en-US"/>
        </a:p>
      </dgm:t>
    </dgm:pt>
    <dgm:pt modelId="{29A121CE-154A-144E-9494-5FC3AB79E3C0}" type="sibTrans" cxnId="{9649DAF5-B788-F54A-847D-0BBA414388A4}">
      <dgm:prSet/>
      <dgm:spPr/>
      <dgm:t>
        <a:bodyPr/>
        <a:lstStyle/>
        <a:p>
          <a:endParaRPr lang="en-US"/>
        </a:p>
      </dgm:t>
    </dgm:pt>
    <dgm:pt modelId="{E04D7FA1-A160-424A-A333-CFCCA8A0206C}" type="pres">
      <dgm:prSet presAssocID="{891275A2-B176-F840-AA24-1B9312CB2C07}" presName="Name0" presStyleCnt="0">
        <dgm:presLayoutVars>
          <dgm:dir/>
          <dgm:animLvl val="lvl"/>
          <dgm:resizeHandles val="exact"/>
        </dgm:presLayoutVars>
      </dgm:prSet>
      <dgm:spPr/>
    </dgm:pt>
    <dgm:pt modelId="{D975760E-861E-0E46-99BC-D69C70485F8C}" type="pres">
      <dgm:prSet presAssocID="{0F84E062-F94A-7642-8BF3-51E6618A78AE}" presName="compositeNode" presStyleCnt="0">
        <dgm:presLayoutVars>
          <dgm:bulletEnabled val="1"/>
        </dgm:presLayoutVars>
      </dgm:prSet>
      <dgm:spPr/>
    </dgm:pt>
    <dgm:pt modelId="{9CB0423B-433F-C84C-B338-3C87A6B00672}" type="pres">
      <dgm:prSet presAssocID="{0F84E062-F94A-7642-8BF3-51E6618A78AE}" presName="bgRect" presStyleLbl="node1" presStyleIdx="0" presStyleCnt="3"/>
      <dgm:spPr/>
    </dgm:pt>
    <dgm:pt modelId="{24525743-4E0F-0742-8F76-2769FF1122D1}" type="pres">
      <dgm:prSet presAssocID="{0F84E062-F94A-7642-8BF3-51E6618A78AE}" presName="parentNode" presStyleLbl="node1" presStyleIdx="0" presStyleCnt="3">
        <dgm:presLayoutVars>
          <dgm:chMax val="0"/>
          <dgm:bulletEnabled val="1"/>
        </dgm:presLayoutVars>
      </dgm:prSet>
      <dgm:spPr/>
    </dgm:pt>
    <dgm:pt modelId="{3023BFD0-AD13-8944-9DBB-3F1CCBEAED5F}" type="pres">
      <dgm:prSet presAssocID="{0F84E062-F94A-7642-8BF3-51E6618A78AE}" presName="childNode" presStyleLbl="node1" presStyleIdx="0" presStyleCnt="3">
        <dgm:presLayoutVars>
          <dgm:bulletEnabled val="1"/>
        </dgm:presLayoutVars>
      </dgm:prSet>
      <dgm:spPr/>
    </dgm:pt>
    <dgm:pt modelId="{701E67AD-4E9D-3D4E-944C-CE4D5FA15F0C}" type="pres">
      <dgm:prSet presAssocID="{D356D45F-659A-3C4B-8CD2-8B59B4856BDB}" presName="hSp" presStyleCnt="0"/>
      <dgm:spPr/>
    </dgm:pt>
    <dgm:pt modelId="{A8409F71-7B24-3241-A802-F2A41F67E2C9}" type="pres">
      <dgm:prSet presAssocID="{D356D45F-659A-3C4B-8CD2-8B59B4856BDB}" presName="vProcSp" presStyleCnt="0"/>
      <dgm:spPr/>
    </dgm:pt>
    <dgm:pt modelId="{09E7A760-F606-CB45-AA49-A338FD9D8104}" type="pres">
      <dgm:prSet presAssocID="{D356D45F-659A-3C4B-8CD2-8B59B4856BDB}" presName="vSp1" presStyleCnt="0"/>
      <dgm:spPr/>
    </dgm:pt>
    <dgm:pt modelId="{A6B1D534-E061-524F-8569-5DD5E69CC1ED}" type="pres">
      <dgm:prSet presAssocID="{D356D45F-659A-3C4B-8CD2-8B59B4856BDB}" presName="simulatedConn" presStyleLbl="solidFgAcc1" presStyleIdx="0" presStyleCnt="2"/>
      <dgm:spPr>
        <a:solidFill>
          <a:srgbClr val="FF6600"/>
        </a:solidFill>
      </dgm:spPr>
    </dgm:pt>
    <dgm:pt modelId="{6C0C0419-51B1-1643-BF1F-94615763CAC3}" type="pres">
      <dgm:prSet presAssocID="{D356D45F-659A-3C4B-8CD2-8B59B4856BDB}" presName="vSp2" presStyleCnt="0"/>
      <dgm:spPr/>
    </dgm:pt>
    <dgm:pt modelId="{93D6EE5F-A48F-3944-9FB4-30E2FFBBFACF}" type="pres">
      <dgm:prSet presAssocID="{D356D45F-659A-3C4B-8CD2-8B59B4856BDB}" presName="sibTrans" presStyleCnt="0"/>
      <dgm:spPr/>
    </dgm:pt>
    <dgm:pt modelId="{61AE77BD-E70A-774E-AD58-ED9A5ECBDD08}" type="pres">
      <dgm:prSet presAssocID="{59DE8829-8537-C44F-9BAC-432D9DA0C3B1}" presName="compositeNode" presStyleCnt="0">
        <dgm:presLayoutVars>
          <dgm:bulletEnabled val="1"/>
        </dgm:presLayoutVars>
      </dgm:prSet>
      <dgm:spPr/>
    </dgm:pt>
    <dgm:pt modelId="{C345E5E1-4C19-A641-9DD1-E0A940217B63}" type="pres">
      <dgm:prSet presAssocID="{59DE8829-8537-C44F-9BAC-432D9DA0C3B1}" presName="bgRect" presStyleLbl="node1" presStyleIdx="1" presStyleCnt="3"/>
      <dgm:spPr/>
    </dgm:pt>
    <dgm:pt modelId="{6DB13B55-C915-C049-A6EF-DB251D5B88E4}" type="pres">
      <dgm:prSet presAssocID="{59DE8829-8537-C44F-9BAC-432D9DA0C3B1}" presName="parentNode" presStyleLbl="node1" presStyleIdx="1" presStyleCnt="3">
        <dgm:presLayoutVars>
          <dgm:chMax val="0"/>
          <dgm:bulletEnabled val="1"/>
        </dgm:presLayoutVars>
      </dgm:prSet>
      <dgm:spPr/>
    </dgm:pt>
    <dgm:pt modelId="{274AC366-3E98-6845-BEF9-22901A60C16F}" type="pres">
      <dgm:prSet presAssocID="{59DE8829-8537-C44F-9BAC-432D9DA0C3B1}" presName="childNode" presStyleLbl="node1" presStyleIdx="1" presStyleCnt="3">
        <dgm:presLayoutVars>
          <dgm:bulletEnabled val="1"/>
        </dgm:presLayoutVars>
      </dgm:prSet>
      <dgm:spPr/>
    </dgm:pt>
    <dgm:pt modelId="{0A655756-005B-D849-B7B1-73112185C64A}" type="pres">
      <dgm:prSet presAssocID="{7F3B4C69-0DCD-3A4C-B1F3-E8B143BC4CB0}" presName="hSp" presStyleCnt="0"/>
      <dgm:spPr/>
    </dgm:pt>
    <dgm:pt modelId="{70763943-4362-F741-BC48-40C5F079ED79}" type="pres">
      <dgm:prSet presAssocID="{7F3B4C69-0DCD-3A4C-B1F3-E8B143BC4CB0}" presName="vProcSp" presStyleCnt="0"/>
      <dgm:spPr/>
    </dgm:pt>
    <dgm:pt modelId="{CC4877B3-C75C-9146-8A0E-3B989FE5CE8C}" type="pres">
      <dgm:prSet presAssocID="{7F3B4C69-0DCD-3A4C-B1F3-E8B143BC4CB0}" presName="vSp1" presStyleCnt="0"/>
      <dgm:spPr/>
    </dgm:pt>
    <dgm:pt modelId="{C4D4CB44-700C-0944-8F53-CFB9C97F8398}" type="pres">
      <dgm:prSet presAssocID="{7F3B4C69-0DCD-3A4C-B1F3-E8B143BC4CB0}" presName="simulatedConn" presStyleLbl="solidFgAcc1" presStyleIdx="1" presStyleCnt="2"/>
      <dgm:spPr>
        <a:solidFill>
          <a:srgbClr val="FF6600"/>
        </a:solidFill>
      </dgm:spPr>
    </dgm:pt>
    <dgm:pt modelId="{9D39A4B3-328C-E64A-AE85-458BCFB21176}" type="pres">
      <dgm:prSet presAssocID="{7F3B4C69-0DCD-3A4C-B1F3-E8B143BC4CB0}" presName="vSp2" presStyleCnt="0"/>
      <dgm:spPr/>
    </dgm:pt>
    <dgm:pt modelId="{7D3815DE-3DD3-284C-AC80-307C109B1749}" type="pres">
      <dgm:prSet presAssocID="{7F3B4C69-0DCD-3A4C-B1F3-E8B143BC4CB0}" presName="sibTrans" presStyleCnt="0"/>
      <dgm:spPr/>
    </dgm:pt>
    <dgm:pt modelId="{AC693819-118C-5242-8B0D-B037423CAE57}" type="pres">
      <dgm:prSet presAssocID="{EA9344A8-701F-5F43-9C86-71000C9EEAC4}" presName="compositeNode" presStyleCnt="0">
        <dgm:presLayoutVars>
          <dgm:bulletEnabled val="1"/>
        </dgm:presLayoutVars>
      </dgm:prSet>
      <dgm:spPr/>
    </dgm:pt>
    <dgm:pt modelId="{5F518808-5016-3448-BEB2-B962AC301BA5}" type="pres">
      <dgm:prSet presAssocID="{EA9344A8-701F-5F43-9C86-71000C9EEAC4}" presName="bgRect" presStyleLbl="node1" presStyleIdx="2" presStyleCnt="3"/>
      <dgm:spPr/>
    </dgm:pt>
    <dgm:pt modelId="{FD7941C9-786B-E34D-A04C-97EF4ACE964F}" type="pres">
      <dgm:prSet presAssocID="{EA9344A8-701F-5F43-9C86-71000C9EEAC4}" presName="parentNode" presStyleLbl="node1" presStyleIdx="2" presStyleCnt="3">
        <dgm:presLayoutVars>
          <dgm:chMax val="0"/>
          <dgm:bulletEnabled val="1"/>
        </dgm:presLayoutVars>
      </dgm:prSet>
      <dgm:spPr/>
    </dgm:pt>
    <dgm:pt modelId="{40046445-2F50-9D47-AA5B-CF25784F2E19}" type="pres">
      <dgm:prSet presAssocID="{EA9344A8-701F-5F43-9C86-71000C9EEAC4}" presName="childNode" presStyleLbl="node1" presStyleIdx="2" presStyleCnt="3">
        <dgm:presLayoutVars>
          <dgm:bulletEnabled val="1"/>
        </dgm:presLayoutVars>
      </dgm:prSet>
      <dgm:spPr/>
    </dgm:pt>
  </dgm:ptLst>
  <dgm:cxnLst>
    <dgm:cxn modelId="{FD21830D-17B2-C548-B5C1-7BA9839C1080}" type="presOf" srcId="{59DE8829-8537-C44F-9BAC-432D9DA0C3B1}" destId="{C345E5E1-4C19-A641-9DD1-E0A940217B63}" srcOrd="0" destOrd="0" presId="urn:microsoft.com/office/officeart/2005/8/layout/hProcess7"/>
    <dgm:cxn modelId="{49B19718-648D-CA43-A3D5-B622478B800D}" type="presOf" srcId="{EA9344A8-701F-5F43-9C86-71000C9EEAC4}" destId="{FD7941C9-786B-E34D-A04C-97EF4ACE964F}" srcOrd="1" destOrd="0" presId="urn:microsoft.com/office/officeart/2005/8/layout/hProcess7"/>
    <dgm:cxn modelId="{44DE741C-C003-0A4F-BDDD-E144398E52D4}" srcId="{891275A2-B176-F840-AA24-1B9312CB2C07}" destId="{0F84E062-F94A-7642-8BF3-51E6618A78AE}" srcOrd="0" destOrd="0" parTransId="{D5201F2F-ACED-154E-B931-41CDFF234D5B}" sibTransId="{D356D45F-659A-3C4B-8CD2-8B59B4856BDB}"/>
    <dgm:cxn modelId="{2A18B63C-F3AE-C549-9758-3AF4633194AC}" type="presOf" srcId="{0F84E062-F94A-7642-8BF3-51E6618A78AE}" destId="{24525743-4E0F-0742-8F76-2769FF1122D1}" srcOrd="1" destOrd="0" presId="urn:microsoft.com/office/officeart/2005/8/layout/hProcess7"/>
    <dgm:cxn modelId="{A987623D-1EF2-194C-9B39-5D0F6302889B}" type="presOf" srcId="{50353D9C-DD01-614A-A23B-5332625B9807}" destId="{3023BFD0-AD13-8944-9DBB-3F1CCBEAED5F}" srcOrd="0" destOrd="0" presId="urn:microsoft.com/office/officeart/2005/8/layout/hProcess7"/>
    <dgm:cxn modelId="{09E0FB43-B0D4-3445-A478-621D21B9E98C}" type="presOf" srcId="{EA9344A8-701F-5F43-9C86-71000C9EEAC4}" destId="{5F518808-5016-3448-BEB2-B962AC301BA5}" srcOrd="0" destOrd="0" presId="urn:microsoft.com/office/officeart/2005/8/layout/hProcess7"/>
    <dgm:cxn modelId="{30C42A48-8E21-2F4B-AA34-96DDD91829B9}" type="presOf" srcId="{3D6132AE-728C-9B4B-A50A-CCB66229BC6D}" destId="{40046445-2F50-9D47-AA5B-CF25784F2E19}" srcOrd="0" destOrd="0" presId="urn:microsoft.com/office/officeart/2005/8/layout/hProcess7"/>
    <dgm:cxn modelId="{8AEA1551-3447-A444-81EA-D713809BBB12}" srcId="{891275A2-B176-F840-AA24-1B9312CB2C07}" destId="{59DE8829-8537-C44F-9BAC-432D9DA0C3B1}" srcOrd="1" destOrd="0" parTransId="{2D5BBED7-DEED-C14E-AC7B-AF5DE15679FF}" sibTransId="{7F3B4C69-0DCD-3A4C-B1F3-E8B143BC4CB0}"/>
    <dgm:cxn modelId="{B2F96C5E-F379-2F41-A882-3870AFB183A6}" type="presOf" srcId="{891275A2-B176-F840-AA24-1B9312CB2C07}" destId="{E04D7FA1-A160-424A-A333-CFCCA8A0206C}" srcOrd="0" destOrd="0" presId="urn:microsoft.com/office/officeart/2005/8/layout/hProcess7"/>
    <dgm:cxn modelId="{A501086A-9640-4744-B90E-28E0FA8B26BF}" type="presOf" srcId="{0F84E062-F94A-7642-8BF3-51E6618A78AE}" destId="{9CB0423B-433F-C84C-B338-3C87A6B00672}" srcOrd="0" destOrd="0" presId="urn:microsoft.com/office/officeart/2005/8/layout/hProcess7"/>
    <dgm:cxn modelId="{172DC9BF-A59E-504B-8763-D7BCF498B9D7}" srcId="{891275A2-B176-F840-AA24-1B9312CB2C07}" destId="{EA9344A8-701F-5F43-9C86-71000C9EEAC4}" srcOrd="2" destOrd="0" parTransId="{E53FF638-A235-264E-A721-E80F4357BD41}" sibTransId="{ED899937-2553-774C-A6FB-F10CBFDAB96F}"/>
    <dgm:cxn modelId="{D66981C1-C580-6843-A4D0-D985E85435DF}" type="presOf" srcId="{8FAA250D-B767-5B43-94C7-2CF92D093BD3}" destId="{274AC366-3E98-6845-BEF9-22901A60C16F}" srcOrd="0" destOrd="0" presId="urn:microsoft.com/office/officeart/2005/8/layout/hProcess7"/>
    <dgm:cxn modelId="{79641DDA-0363-974A-8347-0888D4F19DE1}" srcId="{59DE8829-8537-C44F-9BAC-432D9DA0C3B1}" destId="{8FAA250D-B767-5B43-94C7-2CF92D093BD3}" srcOrd="0" destOrd="0" parTransId="{845F4CAE-9904-3243-B237-5A773B34FA31}" sibTransId="{C6F00F74-F0D1-6F47-B71A-76D701F22251}"/>
    <dgm:cxn modelId="{B22AC4EB-A719-D54E-993E-BDABFD11C2EE}" type="presOf" srcId="{59DE8829-8537-C44F-9BAC-432D9DA0C3B1}" destId="{6DB13B55-C915-C049-A6EF-DB251D5B88E4}" srcOrd="1" destOrd="0" presId="urn:microsoft.com/office/officeart/2005/8/layout/hProcess7"/>
    <dgm:cxn modelId="{9649DAF5-B788-F54A-847D-0BBA414388A4}" srcId="{EA9344A8-701F-5F43-9C86-71000C9EEAC4}" destId="{3D6132AE-728C-9B4B-A50A-CCB66229BC6D}" srcOrd="0" destOrd="0" parTransId="{F39C8D9B-2E8A-004A-89A3-F440A51916D7}" sibTransId="{29A121CE-154A-144E-9494-5FC3AB79E3C0}"/>
    <dgm:cxn modelId="{F5D5A9F7-5822-8447-9F4C-B9F110860ACA}" srcId="{0F84E062-F94A-7642-8BF3-51E6618A78AE}" destId="{50353D9C-DD01-614A-A23B-5332625B9807}" srcOrd="0" destOrd="0" parTransId="{05D1661D-35EC-3946-9A19-2E3A17BEA9C4}" sibTransId="{3426B428-6CAF-0440-806A-10B451D07770}"/>
    <dgm:cxn modelId="{9769CAF6-3EA1-BF45-B353-9FB7C1C20CE2}" type="presParOf" srcId="{E04D7FA1-A160-424A-A333-CFCCA8A0206C}" destId="{D975760E-861E-0E46-99BC-D69C70485F8C}" srcOrd="0" destOrd="0" presId="urn:microsoft.com/office/officeart/2005/8/layout/hProcess7"/>
    <dgm:cxn modelId="{081A4A85-A973-7B42-9AD8-1D3B4729908F}" type="presParOf" srcId="{D975760E-861E-0E46-99BC-D69C70485F8C}" destId="{9CB0423B-433F-C84C-B338-3C87A6B00672}" srcOrd="0" destOrd="0" presId="urn:microsoft.com/office/officeart/2005/8/layout/hProcess7"/>
    <dgm:cxn modelId="{8ABAF61B-7BC6-E64F-BB61-555BD4A35FFC}" type="presParOf" srcId="{D975760E-861E-0E46-99BC-D69C70485F8C}" destId="{24525743-4E0F-0742-8F76-2769FF1122D1}" srcOrd="1" destOrd="0" presId="urn:microsoft.com/office/officeart/2005/8/layout/hProcess7"/>
    <dgm:cxn modelId="{D94E416E-E66A-9A4A-9C1C-9A954BC66EBA}" type="presParOf" srcId="{D975760E-861E-0E46-99BC-D69C70485F8C}" destId="{3023BFD0-AD13-8944-9DBB-3F1CCBEAED5F}" srcOrd="2" destOrd="0" presId="urn:microsoft.com/office/officeart/2005/8/layout/hProcess7"/>
    <dgm:cxn modelId="{132D9A63-08E5-9647-AA1A-C1CDD151AE54}" type="presParOf" srcId="{E04D7FA1-A160-424A-A333-CFCCA8A0206C}" destId="{701E67AD-4E9D-3D4E-944C-CE4D5FA15F0C}" srcOrd="1" destOrd="0" presId="urn:microsoft.com/office/officeart/2005/8/layout/hProcess7"/>
    <dgm:cxn modelId="{30AC5B48-A3D0-A148-AEF8-0B52556AF396}" type="presParOf" srcId="{E04D7FA1-A160-424A-A333-CFCCA8A0206C}" destId="{A8409F71-7B24-3241-A802-F2A41F67E2C9}" srcOrd="2" destOrd="0" presId="urn:microsoft.com/office/officeart/2005/8/layout/hProcess7"/>
    <dgm:cxn modelId="{AAF77D3D-7315-8B4F-ACD5-781BFDBC66F4}" type="presParOf" srcId="{A8409F71-7B24-3241-A802-F2A41F67E2C9}" destId="{09E7A760-F606-CB45-AA49-A338FD9D8104}" srcOrd="0" destOrd="0" presId="urn:microsoft.com/office/officeart/2005/8/layout/hProcess7"/>
    <dgm:cxn modelId="{5904B67D-C035-3647-BE3F-18967CED65E8}" type="presParOf" srcId="{A8409F71-7B24-3241-A802-F2A41F67E2C9}" destId="{A6B1D534-E061-524F-8569-5DD5E69CC1ED}" srcOrd="1" destOrd="0" presId="urn:microsoft.com/office/officeart/2005/8/layout/hProcess7"/>
    <dgm:cxn modelId="{BCCD426C-9DF8-2B45-B8BF-0AE723A60F20}" type="presParOf" srcId="{A8409F71-7B24-3241-A802-F2A41F67E2C9}" destId="{6C0C0419-51B1-1643-BF1F-94615763CAC3}" srcOrd="2" destOrd="0" presId="urn:microsoft.com/office/officeart/2005/8/layout/hProcess7"/>
    <dgm:cxn modelId="{00D35888-C659-8A4B-9486-CB6211F640DD}" type="presParOf" srcId="{E04D7FA1-A160-424A-A333-CFCCA8A0206C}" destId="{93D6EE5F-A48F-3944-9FB4-30E2FFBBFACF}" srcOrd="3" destOrd="0" presId="urn:microsoft.com/office/officeart/2005/8/layout/hProcess7"/>
    <dgm:cxn modelId="{F4F3B68F-1AB8-E847-9EC4-34B3FE369B9F}" type="presParOf" srcId="{E04D7FA1-A160-424A-A333-CFCCA8A0206C}" destId="{61AE77BD-E70A-774E-AD58-ED9A5ECBDD08}" srcOrd="4" destOrd="0" presId="urn:microsoft.com/office/officeart/2005/8/layout/hProcess7"/>
    <dgm:cxn modelId="{20A85195-A71C-004F-85E7-B3B1D26AEA98}" type="presParOf" srcId="{61AE77BD-E70A-774E-AD58-ED9A5ECBDD08}" destId="{C345E5E1-4C19-A641-9DD1-E0A940217B63}" srcOrd="0" destOrd="0" presId="urn:microsoft.com/office/officeart/2005/8/layout/hProcess7"/>
    <dgm:cxn modelId="{1A828EA7-7A4E-4C4E-AC7B-E04E2B042AB4}" type="presParOf" srcId="{61AE77BD-E70A-774E-AD58-ED9A5ECBDD08}" destId="{6DB13B55-C915-C049-A6EF-DB251D5B88E4}" srcOrd="1" destOrd="0" presId="urn:microsoft.com/office/officeart/2005/8/layout/hProcess7"/>
    <dgm:cxn modelId="{0A87BDD5-678B-D444-9D82-1A801B1787D2}" type="presParOf" srcId="{61AE77BD-E70A-774E-AD58-ED9A5ECBDD08}" destId="{274AC366-3E98-6845-BEF9-22901A60C16F}" srcOrd="2" destOrd="0" presId="urn:microsoft.com/office/officeart/2005/8/layout/hProcess7"/>
    <dgm:cxn modelId="{E632BA02-BC34-9043-AC0B-4A36C7906145}" type="presParOf" srcId="{E04D7FA1-A160-424A-A333-CFCCA8A0206C}" destId="{0A655756-005B-D849-B7B1-73112185C64A}" srcOrd="5" destOrd="0" presId="urn:microsoft.com/office/officeart/2005/8/layout/hProcess7"/>
    <dgm:cxn modelId="{2F99D639-E621-F14B-A2BA-8286A0B2AD41}" type="presParOf" srcId="{E04D7FA1-A160-424A-A333-CFCCA8A0206C}" destId="{70763943-4362-F741-BC48-40C5F079ED79}" srcOrd="6" destOrd="0" presId="urn:microsoft.com/office/officeart/2005/8/layout/hProcess7"/>
    <dgm:cxn modelId="{DDB5CB05-D9C3-5C43-843C-D0F3C7D6B28E}" type="presParOf" srcId="{70763943-4362-F741-BC48-40C5F079ED79}" destId="{CC4877B3-C75C-9146-8A0E-3B989FE5CE8C}" srcOrd="0" destOrd="0" presId="urn:microsoft.com/office/officeart/2005/8/layout/hProcess7"/>
    <dgm:cxn modelId="{A42FEEA6-0E93-AA45-A55B-4AA661E9579A}" type="presParOf" srcId="{70763943-4362-F741-BC48-40C5F079ED79}" destId="{C4D4CB44-700C-0944-8F53-CFB9C97F8398}" srcOrd="1" destOrd="0" presId="urn:microsoft.com/office/officeart/2005/8/layout/hProcess7"/>
    <dgm:cxn modelId="{7ED5DB13-CEA3-2B40-9094-EEDF8C1201CA}" type="presParOf" srcId="{70763943-4362-F741-BC48-40C5F079ED79}" destId="{9D39A4B3-328C-E64A-AE85-458BCFB21176}" srcOrd="2" destOrd="0" presId="urn:microsoft.com/office/officeart/2005/8/layout/hProcess7"/>
    <dgm:cxn modelId="{255B9F9F-1304-3A4C-9D1B-332BBEE777C7}" type="presParOf" srcId="{E04D7FA1-A160-424A-A333-CFCCA8A0206C}" destId="{7D3815DE-3DD3-284C-AC80-307C109B1749}" srcOrd="7" destOrd="0" presId="urn:microsoft.com/office/officeart/2005/8/layout/hProcess7"/>
    <dgm:cxn modelId="{7C974E72-B8B1-514C-87AE-5230A34E5BED}" type="presParOf" srcId="{E04D7FA1-A160-424A-A333-CFCCA8A0206C}" destId="{AC693819-118C-5242-8B0D-B037423CAE57}" srcOrd="8" destOrd="0" presId="urn:microsoft.com/office/officeart/2005/8/layout/hProcess7"/>
    <dgm:cxn modelId="{4CE8D85E-350A-314B-81D0-19AFA2B15EF2}" type="presParOf" srcId="{AC693819-118C-5242-8B0D-B037423CAE57}" destId="{5F518808-5016-3448-BEB2-B962AC301BA5}" srcOrd="0" destOrd="0" presId="urn:microsoft.com/office/officeart/2005/8/layout/hProcess7"/>
    <dgm:cxn modelId="{1935FCE3-45A3-4647-93C8-BCC18FAC5C3F}" type="presParOf" srcId="{AC693819-118C-5242-8B0D-B037423CAE57}" destId="{FD7941C9-786B-E34D-A04C-97EF4ACE964F}" srcOrd="1" destOrd="0" presId="urn:microsoft.com/office/officeart/2005/8/layout/hProcess7"/>
    <dgm:cxn modelId="{00437EEB-7329-B742-94A1-A6CC32E0CA90}" type="presParOf" srcId="{AC693819-118C-5242-8B0D-B037423CAE57}" destId="{40046445-2F50-9D47-AA5B-CF25784F2E19}" srcOrd="2" destOrd="0" presId="urn:microsoft.com/office/officeart/2005/8/layout/hProcess7"/>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F81D814-171C-E54E-A77E-2CD3390250C5}" type="doc">
      <dgm:prSet loTypeId="urn:microsoft.com/office/officeart/2005/8/layout/chevron1" loCatId="" qsTypeId="urn:microsoft.com/office/officeart/2005/8/quickstyle/simple1" qsCatId="simple" csTypeId="urn:microsoft.com/office/officeart/2005/8/colors/accent5_5" csCatId="accent5" phldr="1"/>
      <dgm:spPr/>
    </dgm:pt>
    <dgm:pt modelId="{BA627076-ABD8-FA41-891D-3EDAE4716FDC}">
      <dgm:prSet phldrT="[Text]" custT="1"/>
      <dgm:spPr>
        <a:solidFill>
          <a:schemeClr val="bg1">
            <a:lumMod val="65000"/>
            <a:alpha val="90000"/>
          </a:schemeClr>
        </a:solidFill>
      </dgm:spPr>
      <dgm:t>
        <a:bodyPr/>
        <a:lstStyle/>
        <a:p>
          <a:r>
            <a:rPr lang="en-US" sz="2400" dirty="0"/>
            <a:t>Less intention to conserve biodiversity</a:t>
          </a:r>
        </a:p>
      </dgm:t>
    </dgm:pt>
    <dgm:pt modelId="{0B12D9AB-6EFE-DE4F-99CF-7F11B25F1F18}" type="parTrans" cxnId="{FD586E56-A2EE-9440-B418-A93BA9F6C5F1}">
      <dgm:prSet/>
      <dgm:spPr/>
      <dgm:t>
        <a:bodyPr/>
        <a:lstStyle/>
        <a:p>
          <a:endParaRPr lang="en-US"/>
        </a:p>
      </dgm:t>
    </dgm:pt>
    <dgm:pt modelId="{08EF1CC8-0B67-274F-8AE1-E56EBBBA515C}" type="sibTrans" cxnId="{FD586E56-A2EE-9440-B418-A93BA9F6C5F1}">
      <dgm:prSet/>
      <dgm:spPr/>
      <dgm:t>
        <a:bodyPr/>
        <a:lstStyle/>
        <a:p>
          <a:endParaRPr lang="en-US"/>
        </a:p>
      </dgm:t>
    </dgm:pt>
    <dgm:pt modelId="{9041C967-F73D-4246-8E0B-8D8E5B6EF7BD}">
      <dgm:prSet phldrT="[Text]" custT="1"/>
      <dgm:spPr>
        <a:solidFill>
          <a:schemeClr val="tx1">
            <a:lumMod val="95000"/>
            <a:lumOff val="5000"/>
            <a:alpha val="50000"/>
          </a:schemeClr>
        </a:solidFill>
      </dgm:spPr>
      <dgm:t>
        <a:bodyPr/>
        <a:lstStyle/>
        <a:p>
          <a:r>
            <a:rPr lang="en-US" sz="2200" dirty="0"/>
            <a:t>More intention to conserve biodiversity </a:t>
          </a:r>
        </a:p>
      </dgm:t>
    </dgm:pt>
    <dgm:pt modelId="{FAD98F46-2088-9C41-893D-8B737D415D74}" type="parTrans" cxnId="{55EF8D0E-4EC9-B94F-BD3D-9C20E0039F2B}">
      <dgm:prSet/>
      <dgm:spPr/>
      <dgm:t>
        <a:bodyPr/>
        <a:lstStyle/>
        <a:p>
          <a:endParaRPr lang="en-US"/>
        </a:p>
      </dgm:t>
    </dgm:pt>
    <dgm:pt modelId="{D994DF1F-0FAB-2B49-9FFE-E8E95778CE5C}" type="sibTrans" cxnId="{55EF8D0E-4EC9-B94F-BD3D-9C20E0039F2B}">
      <dgm:prSet/>
      <dgm:spPr/>
      <dgm:t>
        <a:bodyPr/>
        <a:lstStyle/>
        <a:p>
          <a:endParaRPr lang="en-US"/>
        </a:p>
      </dgm:t>
    </dgm:pt>
    <dgm:pt modelId="{BF74AFB8-8264-2042-86BB-745817ED16C3}" type="pres">
      <dgm:prSet presAssocID="{0F81D814-171C-E54E-A77E-2CD3390250C5}" presName="Name0" presStyleCnt="0">
        <dgm:presLayoutVars>
          <dgm:dir/>
          <dgm:animLvl val="lvl"/>
          <dgm:resizeHandles val="exact"/>
        </dgm:presLayoutVars>
      </dgm:prSet>
      <dgm:spPr/>
    </dgm:pt>
    <dgm:pt modelId="{F109BE83-EA72-1E49-B66D-3C7BE351A14A}" type="pres">
      <dgm:prSet presAssocID="{BA627076-ABD8-FA41-891D-3EDAE4716FDC}" presName="parTxOnly" presStyleLbl="node1" presStyleIdx="0" presStyleCnt="2">
        <dgm:presLayoutVars>
          <dgm:chMax val="0"/>
          <dgm:chPref val="0"/>
          <dgm:bulletEnabled val="1"/>
        </dgm:presLayoutVars>
      </dgm:prSet>
      <dgm:spPr/>
    </dgm:pt>
    <dgm:pt modelId="{D797EA54-023E-A342-AB08-CEE5C9C402D9}" type="pres">
      <dgm:prSet presAssocID="{08EF1CC8-0B67-274F-8AE1-E56EBBBA515C}" presName="parTxOnlySpace" presStyleCnt="0"/>
      <dgm:spPr/>
    </dgm:pt>
    <dgm:pt modelId="{2A80C5F2-5C0C-CC4F-BC56-9981C95ACD25}" type="pres">
      <dgm:prSet presAssocID="{9041C967-F73D-4246-8E0B-8D8E5B6EF7BD}" presName="parTxOnly" presStyleLbl="node1" presStyleIdx="1" presStyleCnt="2">
        <dgm:presLayoutVars>
          <dgm:chMax val="0"/>
          <dgm:chPref val="0"/>
          <dgm:bulletEnabled val="1"/>
        </dgm:presLayoutVars>
      </dgm:prSet>
      <dgm:spPr/>
    </dgm:pt>
  </dgm:ptLst>
  <dgm:cxnLst>
    <dgm:cxn modelId="{55EF8D0E-4EC9-B94F-BD3D-9C20E0039F2B}" srcId="{0F81D814-171C-E54E-A77E-2CD3390250C5}" destId="{9041C967-F73D-4246-8E0B-8D8E5B6EF7BD}" srcOrd="1" destOrd="0" parTransId="{FAD98F46-2088-9C41-893D-8B737D415D74}" sibTransId="{D994DF1F-0FAB-2B49-9FFE-E8E95778CE5C}"/>
    <dgm:cxn modelId="{89A3D232-5110-C540-9D92-1FF80C87F2B5}" type="presOf" srcId="{BA627076-ABD8-FA41-891D-3EDAE4716FDC}" destId="{F109BE83-EA72-1E49-B66D-3C7BE351A14A}" srcOrd="0" destOrd="0" presId="urn:microsoft.com/office/officeart/2005/8/layout/chevron1"/>
    <dgm:cxn modelId="{FD586E56-A2EE-9440-B418-A93BA9F6C5F1}" srcId="{0F81D814-171C-E54E-A77E-2CD3390250C5}" destId="{BA627076-ABD8-FA41-891D-3EDAE4716FDC}" srcOrd="0" destOrd="0" parTransId="{0B12D9AB-6EFE-DE4F-99CF-7F11B25F1F18}" sibTransId="{08EF1CC8-0B67-274F-8AE1-E56EBBBA515C}"/>
    <dgm:cxn modelId="{3B3986A0-3BDA-B849-B3B9-4FDBF9B3FD57}" type="presOf" srcId="{9041C967-F73D-4246-8E0B-8D8E5B6EF7BD}" destId="{2A80C5F2-5C0C-CC4F-BC56-9981C95ACD25}" srcOrd="0" destOrd="0" presId="urn:microsoft.com/office/officeart/2005/8/layout/chevron1"/>
    <dgm:cxn modelId="{5C48E4AB-EA80-5F48-AA62-DB4FE7A71546}" type="presOf" srcId="{0F81D814-171C-E54E-A77E-2CD3390250C5}" destId="{BF74AFB8-8264-2042-86BB-745817ED16C3}" srcOrd="0" destOrd="0" presId="urn:microsoft.com/office/officeart/2005/8/layout/chevron1"/>
    <dgm:cxn modelId="{E7AF8F85-0879-2F4B-97AE-50745EEC8933}" type="presParOf" srcId="{BF74AFB8-8264-2042-86BB-745817ED16C3}" destId="{F109BE83-EA72-1E49-B66D-3C7BE351A14A}" srcOrd="0" destOrd="0" presId="urn:microsoft.com/office/officeart/2005/8/layout/chevron1"/>
    <dgm:cxn modelId="{35C6F44E-CB6D-7241-945D-7DA8F610A0D2}" type="presParOf" srcId="{BF74AFB8-8264-2042-86BB-745817ED16C3}" destId="{D797EA54-023E-A342-AB08-CEE5C9C402D9}" srcOrd="1" destOrd="0" presId="urn:microsoft.com/office/officeart/2005/8/layout/chevron1"/>
    <dgm:cxn modelId="{DF8B7E40-768D-C349-AB01-0C9433EDCC1D}" type="presParOf" srcId="{BF74AFB8-8264-2042-86BB-745817ED16C3}" destId="{2A80C5F2-5C0C-CC4F-BC56-9981C95ACD25}" srcOrd="2"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9BE83-EA72-1E49-B66D-3C7BE351A14A}">
      <dsp:nvSpPr>
        <dsp:cNvPr id="0" name=""/>
        <dsp:cNvSpPr/>
      </dsp:nvSpPr>
      <dsp:spPr>
        <a:xfrm>
          <a:off x="7233" y="0"/>
          <a:ext cx="4323754" cy="839996"/>
        </a:xfrm>
        <a:prstGeom prst="chevron">
          <a:avLst/>
        </a:prstGeom>
        <a:solidFill>
          <a:schemeClr val="bg1">
            <a:lumMod val="6500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Less intention to conserve biodiversity</a:t>
          </a:r>
        </a:p>
      </dsp:txBody>
      <dsp:txXfrm>
        <a:off x="427231" y="0"/>
        <a:ext cx="3483758" cy="839996"/>
      </dsp:txXfrm>
    </dsp:sp>
    <dsp:sp modelId="{2A80C5F2-5C0C-CC4F-BC56-9981C95ACD25}">
      <dsp:nvSpPr>
        <dsp:cNvPr id="0" name=""/>
        <dsp:cNvSpPr/>
      </dsp:nvSpPr>
      <dsp:spPr>
        <a:xfrm>
          <a:off x="3898612" y="0"/>
          <a:ext cx="4323754" cy="839996"/>
        </a:xfrm>
        <a:prstGeom prst="chevron">
          <a:avLst/>
        </a:prstGeom>
        <a:solidFill>
          <a:schemeClr val="tx1">
            <a:lumMod val="95000"/>
            <a:lumOff val="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2200" kern="1200" dirty="0"/>
            <a:t>More intention to conserve biodiversity </a:t>
          </a:r>
        </a:p>
      </dsp:txBody>
      <dsp:txXfrm>
        <a:off x="4318610" y="0"/>
        <a:ext cx="3483758" cy="839996"/>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0423B-433F-C84C-B338-3C87A6B00672}">
      <dsp:nvSpPr>
        <dsp:cNvPr id="0" name=""/>
        <dsp:cNvSpPr/>
      </dsp:nvSpPr>
      <dsp:spPr>
        <a:xfrm>
          <a:off x="3578" y="1225647"/>
          <a:ext cx="2152624" cy="2583149"/>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marL="0" lvl="0" indent="0" algn="r" defTabSz="889000">
            <a:lnSpc>
              <a:spcPct val="90000"/>
            </a:lnSpc>
            <a:spcBef>
              <a:spcPct val="0"/>
            </a:spcBef>
            <a:spcAft>
              <a:spcPct val="35000"/>
            </a:spcAft>
            <a:buNone/>
          </a:pPr>
          <a:r>
            <a:rPr lang="en-US" sz="2000" kern="1200" dirty="0">
              <a:solidFill>
                <a:schemeClr val="tx1"/>
              </a:solidFill>
              <a:latin typeface="+mj-lt"/>
            </a:rPr>
            <a:t>Ancillary</a:t>
          </a:r>
        </a:p>
      </dsp:txBody>
      <dsp:txXfrm rot="16200000">
        <a:off x="-840250" y="2069476"/>
        <a:ext cx="2118182" cy="430524"/>
      </dsp:txXfrm>
    </dsp:sp>
    <dsp:sp modelId="{3023BFD0-AD13-8944-9DBB-3F1CCBEAED5F}">
      <dsp:nvSpPr>
        <dsp:cNvPr id="0" name=""/>
        <dsp:cNvSpPr/>
      </dsp:nvSpPr>
      <dsp:spPr>
        <a:xfrm>
          <a:off x="434103" y="1225647"/>
          <a:ext cx="1603705" cy="2583149"/>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n-US" sz="1800" kern="1200" dirty="0">
            <a:solidFill>
              <a:schemeClr val="tx1"/>
            </a:solidFill>
          </a:endParaRPr>
        </a:p>
        <a:p>
          <a:pPr marL="0" lvl="0" indent="0" algn="l" defTabSz="800100">
            <a:lnSpc>
              <a:spcPct val="90000"/>
            </a:lnSpc>
            <a:spcBef>
              <a:spcPct val="0"/>
            </a:spcBef>
            <a:spcAft>
              <a:spcPct val="35000"/>
            </a:spcAft>
            <a:buNone/>
          </a:pPr>
          <a:endParaRPr lang="en-US" sz="1400" kern="1200" dirty="0">
            <a:solidFill>
              <a:schemeClr val="tx1"/>
            </a:solidFill>
          </a:endParaRPr>
        </a:p>
      </dsp:txBody>
      <dsp:txXfrm>
        <a:off x="434103" y="1225647"/>
        <a:ext cx="1603705" cy="2583149"/>
      </dsp:txXfrm>
    </dsp:sp>
    <dsp:sp modelId="{C345E5E1-4C19-A641-9DD1-E0A940217B63}">
      <dsp:nvSpPr>
        <dsp:cNvPr id="0" name=""/>
        <dsp:cNvSpPr/>
      </dsp:nvSpPr>
      <dsp:spPr>
        <a:xfrm>
          <a:off x="2231545" y="1225647"/>
          <a:ext cx="2152624" cy="2583149"/>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marL="0" lvl="0" indent="0" algn="r" defTabSz="889000">
            <a:lnSpc>
              <a:spcPct val="90000"/>
            </a:lnSpc>
            <a:spcBef>
              <a:spcPct val="0"/>
            </a:spcBef>
            <a:spcAft>
              <a:spcPct val="35000"/>
            </a:spcAft>
            <a:buNone/>
          </a:pPr>
          <a:r>
            <a:rPr lang="en-US" sz="2000" kern="1200" dirty="0">
              <a:solidFill>
                <a:srgbClr val="000000"/>
              </a:solidFill>
              <a:latin typeface="+mj-lt"/>
            </a:rPr>
            <a:t>Secondary</a:t>
          </a:r>
        </a:p>
      </dsp:txBody>
      <dsp:txXfrm rot="16200000">
        <a:off x="1387716" y="2069476"/>
        <a:ext cx="2118182" cy="430524"/>
      </dsp:txXfrm>
    </dsp:sp>
    <dsp:sp modelId="{A6B1D534-E061-524F-8569-5DD5E69CC1ED}">
      <dsp:nvSpPr>
        <dsp:cNvPr id="0" name=""/>
        <dsp:cNvSpPr/>
      </dsp:nvSpPr>
      <dsp:spPr>
        <a:xfrm rot="5400000">
          <a:off x="2052685" y="3276462"/>
          <a:ext cx="379244" cy="322893"/>
        </a:xfrm>
        <a:prstGeom prst="flowChartExtract">
          <a:avLst/>
        </a:prstGeom>
        <a:solidFill>
          <a:srgbClr val="FF66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74AC366-3E98-6845-BEF9-22901A60C16F}">
      <dsp:nvSpPr>
        <dsp:cNvPr id="0" name=""/>
        <dsp:cNvSpPr/>
      </dsp:nvSpPr>
      <dsp:spPr>
        <a:xfrm>
          <a:off x="2662069" y="1225647"/>
          <a:ext cx="1603705" cy="2583149"/>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n-GB" sz="1800" kern="1200" dirty="0">
            <a:solidFill>
              <a:schemeClr val="tx1"/>
            </a:solidFill>
          </a:endParaRPr>
        </a:p>
        <a:p>
          <a:pPr marL="0" lvl="0" indent="0" algn="l" defTabSz="800100">
            <a:lnSpc>
              <a:spcPct val="90000"/>
            </a:lnSpc>
            <a:spcBef>
              <a:spcPct val="0"/>
            </a:spcBef>
            <a:spcAft>
              <a:spcPct val="35000"/>
            </a:spcAft>
            <a:buNone/>
          </a:pPr>
          <a:endParaRPr lang="en-GB" sz="1800" kern="1200" dirty="0">
            <a:solidFill>
              <a:schemeClr val="tx1"/>
            </a:solidFill>
          </a:endParaRPr>
        </a:p>
      </dsp:txBody>
      <dsp:txXfrm>
        <a:off x="2662069" y="1225647"/>
        <a:ext cx="1603705" cy="2583149"/>
      </dsp:txXfrm>
    </dsp:sp>
    <dsp:sp modelId="{5F518808-5016-3448-BEB2-B962AC301BA5}">
      <dsp:nvSpPr>
        <dsp:cNvPr id="0" name=""/>
        <dsp:cNvSpPr/>
      </dsp:nvSpPr>
      <dsp:spPr>
        <a:xfrm>
          <a:off x="4459511" y="1225647"/>
          <a:ext cx="2152624" cy="2583149"/>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marL="0" lvl="0" indent="0" algn="r" defTabSz="889000">
            <a:lnSpc>
              <a:spcPct val="90000"/>
            </a:lnSpc>
            <a:spcBef>
              <a:spcPct val="0"/>
            </a:spcBef>
            <a:spcAft>
              <a:spcPct val="35000"/>
            </a:spcAft>
            <a:buNone/>
          </a:pPr>
          <a:r>
            <a:rPr lang="en-US" sz="2000" kern="1200" dirty="0">
              <a:solidFill>
                <a:srgbClr val="000000"/>
              </a:solidFill>
              <a:latin typeface="+mj-lt"/>
            </a:rPr>
            <a:t>Primary</a:t>
          </a:r>
        </a:p>
      </dsp:txBody>
      <dsp:txXfrm rot="16200000">
        <a:off x="3615682" y="2069476"/>
        <a:ext cx="2118182" cy="430524"/>
      </dsp:txXfrm>
    </dsp:sp>
    <dsp:sp modelId="{C4D4CB44-700C-0944-8F53-CFB9C97F8398}">
      <dsp:nvSpPr>
        <dsp:cNvPr id="0" name=""/>
        <dsp:cNvSpPr/>
      </dsp:nvSpPr>
      <dsp:spPr>
        <a:xfrm rot="5400000">
          <a:off x="4280652" y="3276462"/>
          <a:ext cx="379244" cy="322893"/>
        </a:xfrm>
        <a:prstGeom prst="flowChartExtract">
          <a:avLst/>
        </a:prstGeom>
        <a:solidFill>
          <a:srgbClr val="FF66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0046445-2F50-9D47-AA5B-CF25784F2E19}">
      <dsp:nvSpPr>
        <dsp:cNvPr id="0" name=""/>
        <dsp:cNvSpPr/>
      </dsp:nvSpPr>
      <dsp:spPr>
        <a:xfrm>
          <a:off x="4890036" y="1225647"/>
          <a:ext cx="1603705" cy="2583149"/>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48006" rIns="0" bIns="0" numCol="1" spcCol="1270" anchor="t" anchorCtr="0">
          <a:noAutofit/>
        </a:bodyPr>
        <a:lstStyle/>
        <a:p>
          <a:pPr marL="0" lvl="0" indent="0" algn="l" defTabSz="622300">
            <a:lnSpc>
              <a:spcPct val="90000"/>
            </a:lnSpc>
            <a:spcBef>
              <a:spcPct val="0"/>
            </a:spcBef>
            <a:spcAft>
              <a:spcPct val="35000"/>
            </a:spcAft>
            <a:buNone/>
          </a:pPr>
          <a:endParaRPr lang="en-US" sz="1400" kern="1200" dirty="0">
            <a:solidFill>
              <a:schemeClr val="tx1"/>
            </a:solidFill>
          </a:endParaRPr>
        </a:p>
      </dsp:txBody>
      <dsp:txXfrm>
        <a:off x="4890036" y="1225647"/>
        <a:ext cx="1603705" cy="2583149"/>
      </dsp:txXfrm>
    </dsp:sp>
    <dsp:sp modelId="{12CF4E84-5C35-C44D-9E31-77BB98C51F9A}">
      <dsp:nvSpPr>
        <dsp:cNvPr id="0" name=""/>
        <dsp:cNvSpPr/>
      </dsp:nvSpPr>
      <dsp:spPr>
        <a:xfrm>
          <a:off x="6687477" y="1225647"/>
          <a:ext cx="2152624" cy="2583149"/>
        </a:xfrm>
        <a:prstGeom prst="roundRect">
          <a:avLst>
            <a:gd name="adj" fmla="val 5000"/>
          </a:avLst>
        </a:prstGeom>
        <a:solidFill>
          <a:srgbClr val="FFFF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68580" rIns="88900" bIns="0" numCol="1" spcCol="1270" anchor="t" anchorCtr="0">
          <a:noAutofit/>
        </a:bodyPr>
        <a:lstStyle/>
        <a:p>
          <a:pPr marL="0" lvl="0" indent="0" algn="r" defTabSz="889000">
            <a:lnSpc>
              <a:spcPct val="90000"/>
            </a:lnSpc>
            <a:spcBef>
              <a:spcPct val="0"/>
            </a:spcBef>
            <a:spcAft>
              <a:spcPct val="35000"/>
            </a:spcAft>
            <a:buNone/>
          </a:pPr>
          <a:r>
            <a:rPr lang="en-US" sz="2000" kern="1200" dirty="0">
              <a:solidFill>
                <a:schemeClr val="tx1"/>
              </a:solidFill>
              <a:latin typeface="+mj-lt"/>
            </a:rPr>
            <a:t>Protected areas</a:t>
          </a:r>
        </a:p>
      </dsp:txBody>
      <dsp:txXfrm rot="16200000">
        <a:off x="5843648" y="2069476"/>
        <a:ext cx="2118182" cy="430524"/>
      </dsp:txXfrm>
    </dsp:sp>
    <dsp:sp modelId="{26419D26-B7C6-404E-80D4-08ED3C776877}">
      <dsp:nvSpPr>
        <dsp:cNvPr id="0" name=""/>
        <dsp:cNvSpPr/>
      </dsp:nvSpPr>
      <dsp:spPr>
        <a:xfrm rot="5400000">
          <a:off x="6508618" y="3276462"/>
          <a:ext cx="379244" cy="322893"/>
        </a:xfrm>
        <a:prstGeom prst="flowChartExtract">
          <a:avLst/>
        </a:prstGeom>
        <a:solidFill>
          <a:srgbClr val="FF66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721C7BFB-246D-7D49-B026-09AE2D036FBC}">
      <dsp:nvSpPr>
        <dsp:cNvPr id="0" name=""/>
        <dsp:cNvSpPr/>
      </dsp:nvSpPr>
      <dsp:spPr>
        <a:xfrm>
          <a:off x="7118002" y="1225647"/>
          <a:ext cx="1603705" cy="2583149"/>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r>
            <a:rPr lang="en-US" sz="1800" kern="1200" dirty="0">
              <a:solidFill>
                <a:srgbClr val="000000"/>
              </a:solidFill>
              <a:latin typeface="+mj-lt"/>
            </a:rPr>
            <a:t>- Primary conservation objective </a:t>
          </a:r>
        </a:p>
        <a:p>
          <a:pPr marL="0" lvl="0" indent="0" algn="l" defTabSz="800100">
            <a:lnSpc>
              <a:spcPct val="90000"/>
            </a:lnSpc>
            <a:spcBef>
              <a:spcPct val="0"/>
            </a:spcBef>
            <a:spcAft>
              <a:spcPct val="35000"/>
            </a:spcAft>
            <a:buNone/>
          </a:pPr>
          <a:endParaRPr lang="en-US" sz="1400" kern="1200" dirty="0">
            <a:solidFill>
              <a:srgbClr val="000000"/>
            </a:solidFill>
          </a:endParaRPr>
        </a:p>
        <a:p>
          <a:pPr marL="0" lvl="0" indent="0" algn="l" defTabSz="800100">
            <a:lnSpc>
              <a:spcPct val="90000"/>
            </a:lnSpc>
            <a:spcBef>
              <a:spcPct val="0"/>
            </a:spcBef>
            <a:spcAft>
              <a:spcPct val="35000"/>
            </a:spcAft>
            <a:buNone/>
          </a:pPr>
          <a:r>
            <a:rPr lang="en-US" sz="1800" kern="1200" dirty="0">
              <a:solidFill>
                <a:srgbClr val="000000"/>
              </a:solidFill>
              <a:latin typeface="+mj-lt"/>
            </a:rPr>
            <a:t>- Recognized as a protected area</a:t>
          </a: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7118002" y="1225647"/>
        <a:ext cx="1603705" cy="2583149"/>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7645E9-0578-BE43-8E0A-3F93B856679E}">
      <dsp:nvSpPr>
        <dsp:cNvPr id="0" name=""/>
        <dsp:cNvSpPr/>
      </dsp:nvSpPr>
      <dsp:spPr>
        <a:xfrm>
          <a:off x="0" y="798002"/>
          <a:ext cx="6811344" cy="112729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Small, semi-natural areas within an intensively-managed landscape with limited biodiversity conservation value, e.g., municipal parks, formal/domestic gardens, firebreaks, marinas and golf courses.</a:t>
          </a:r>
          <a:endParaRPr lang="en-US" sz="1600" kern="1200" dirty="0"/>
        </a:p>
      </dsp:txBody>
      <dsp:txXfrm>
        <a:off x="55030" y="853032"/>
        <a:ext cx="6701284" cy="1017235"/>
      </dsp:txXfrm>
    </dsp:sp>
    <dsp:sp modelId="{061C7D58-400B-F541-9A0C-440408550AC5}">
      <dsp:nvSpPr>
        <dsp:cNvPr id="0" name=""/>
        <dsp:cNvSpPr/>
      </dsp:nvSpPr>
      <dsp:spPr>
        <a:xfrm>
          <a:off x="0" y="1971377"/>
          <a:ext cx="6811344" cy="1127295"/>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Forests that are managed commercially for timber supply and are intended for logging. </a:t>
          </a:r>
          <a:endParaRPr lang="en-US" sz="1600" kern="1200" dirty="0"/>
        </a:p>
      </dsp:txBody>
      <dsp:txXfrm>
        <a:off x="55030" y="2026407"/>
        <a:ext cx="6701284" cy="1017235"/>
      </dsp:txXfrm>
    </dsp:sp>
    <dsp:sp modelId="{70C36619-A3B6-E64F-9AA9-8C3F77EA51D2}">
      <dsp:nvSpPr>
        <dsp:cNvPr id="0" name=""/>
        <dsp:cNvSpPr/>
      </dsp:nvSpPr>
      <dsp:spPr>
        <a:xfrm>
          <a:off x="0" y="3144752"/>
          <a:ext cx="6811344" cy="1127295"/>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Fishery closures, and other spatial fisheries management tools that may be subject to periodic exploitation and/or be defined for stock management purposes, and that do not deliver </a:t>
          </a:r>
          <a:r>
            <a:rPr lang="en-GB" sz="1600" i="1" kern="1200" dirty="0"/>
            <a:t>in-situ</a:t>
          </a:r>
          <a:r>
            <a:rPr lang="en-GB" sz="1600" kern="1200" dirty="0"/>
            <a:t> conservation of the associated ecosystems, habitats and species with which target species are associated. </a:t>
          </a:r>
          <a:endParaRPr lang="en-US" sz="1600" kern="1200" dirty="0"/>
        </a:p>
      </dsp:txBody>
      <dsp:txXfrm>
        <a:off x="55030" y="3199782"/>
        <a:ext cx="6701284" cy="1017235"/>
      </dsp:txXfrm>
    </dsp:sp>
    <dsp:sp modelId="{CD2BC1B4-EBE6-7443-9EE5-EC24087C2786}">
      <dsp:nvSpPr>
        <dsp:cNvPr id="0" name=""/>
        <dsp:cNvSpPr/>
      </dsp:nvSpPr>
      <dsp:spPr>
        <a:xfrm>
          <a:off x="0" y="4318127"/>
          <a:ext cx="6811344" cy="1127295"/>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CA" sz="1600" kern="1200" dirty="0"/>
            <a:t>Agricultural lands which are managed in a manner that limits the </a:t>
          </a:r>
          <a:r>
            <a:rPr lang="en-CA" sz="1600" i="1" kern="1200" dirty="0"/>
            <a:t>in-situ</a:t>
          </a:r>
          <a:r>
            <a:rPr lang="en-CA" sz="1600" kern="1200" dirty="0"/>
            <a:t> conservation of biodiversity, e.g., pastures that are grazed too intensively to support native grassland ecosystems or species.</a:t>
          </a:r>
          <a:endParaRPr lang="en-US" sz="1600" kern="1200" dirty="0"/>
        </a:p>
      </dsp:txBody>
      <dsp:txXfrm>
        <a:off x="55030" y="4373157"/>
        <a:ext cx="6701284" cy="1017235"/>
      </dsp:txXfrm>
    </dsp:sp>
    <dsp:sp modelId="{C600AED7-1B07-A741-941D-A758B0B096CD}">
      <dsp:nvSpPr>
        <dsp:cNvPr id="0" name=""/>
        <dsp:cNvSpPr/>
      </dsp:nvSpPr>
      <dsp:spPr>
        <a:xfrm>
          <a:off x="0" y="5491502"/>
          <a:ext cx="6811344" cy="1127295"/>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GB" sz="1600" kern="1200" dirty="0"/>
            <a:t>Conservation measures that apply to a single species or group of species, over a wide geographical range such as hunting regulations or whale-watching rules. </a:t>
          </a:r>
          <a:endParaRPr lang="en-US" sz="1600" kern="1200" dirty="0"/>
        </a:p>
      </dsp:txBody>
      <dsp:txXfrm>
        <a:off x="55030" y="5546532"/>
        <a:ext cx="6701284" cy="101723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457986-1E5E-C644-A0D9-18493E02C04F}">
      <dsp:nvSpPr>
        <dsp:cNvPr id="0" name=""/>
        <dsp:cNvSpPr/>
      </dsp:nvSpPr>
      <dsp:spPr>
        <a:xfrm>
          <a:off x="0" y="4516477"/>
          <a:ext cx="7615451" cy="96383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kern="1200" dirty="0"/>
            <a:t>Final outcome </a:t>
          </a:r>
        </a:p>
      </dsp:txBody>
      <dsp:txXfrm>
        <a:off x="0" y="4516477"/>
        <a:ext cx="2284635" cy="963830"/>
      </dsp:txXfrm>
    </dsp:sp>
    <dsp:sp modelId="{27E139D9-29B6-E043-AB3D-1782AE1C9DAB}">
      <dsp:nvSpPr>
        <dsp:cNvPr id="0" name=""/>
        <dsp:cNvSpPr/>
      </dsp:nvSpPr>
      <dsp:spPr>
        <a:xfrm>
          <a:off x="0" y="3392008"/>
          <a:ext cx="7615451" cy="96383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kern="1200" dirty="0"/>
            <a:t>Candidate OECM</a:t>
          </a:r>
        </a:p>
      </dsp:txBody>
      <dsp:txXfrm>
        <a:off x="0" y="3392008"/>
        <a:ext cx="2284635" cy="963830"/>
      </dsp:txXfrm>
    </dsp:sp>
    <dsp:sp modelId="{72715EC6-8467-D040-B544-FD3BF900EECD}">
      <dsp:nvSpPr>
        <dsp:cNvPr id="0" name=""/>
        <dsp:cNvSpPr/>
      </dsp:nvSpPr>
      <dsp:spPr>
        <a:xfrm>
          <a:off x="0" y="2267539"/>
          <a:ext cx="7615451" cy="96383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kern="1200" dirty="0"/>
            <a:t>Consent</a:t>
          </a:r>
        </a:p>
      </dsp:txBody>
      <dsp:txXfrm>
        <a:off x="0" y="2267539"/>
        <a:ext cx="2284635" cy="963830"/>
      </dsp:txXfrm>
    </dsp:sp>
    <dsp:sp modelId="{A29A3B74-ED99-414B-AE05-FBCB6257DB1F}">
      <dsp:nvSpPr>
        <dsp:cNvPr id="0" name=""/>
        <dsp:cNvSpPr/>
      </dsp:nvSpPr>
      <dsp:spPr>
        <a:xfrm>
          <a:off x="0" y="1143070"/>
          <a:ext cx="7615451" cy="96383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kern="1200" dirty="0"/>
            <a:t>Potential OECM</a:t>
          </a:r>
        </a:p>
      </dsp:txBody>
      <dsp:txXfrm>
        <a:off x="0" y="1143070"/>
        <a:ext cx="2284635" cy="963830"/>
      </dsp:txXfrm>
    </dsp:sp>
    <dsp:sp modelId="{939FF4FE-DA58-C043-A03D-6B9E7105E44F}">
      <dsp:nvSpPr>
        <dsp:cNvPr id="0" name=""/>
        <dsp:cNvSpPr/>
      </dsp:nvSpPr>
      <dsp:spPr>
        <a:xfrm>
          <a:off x="0" y="18601"/>
          <a:ext cx="7615451" cy="96383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56464" tIns="156464" rIns="156464" bIns="156464" numCol="1" spcCol="1270" anchor="ctr" anchorCtr="0">
          <a:noAutofit/>
        </a:bodyPr>
        <a:lstStyle/>
        <a:p>
          <a:pPr marL="0" lvl="0" indent="0" algn="ctr" defTabSz="977900">
            <a:lnSpc>
              <a:spcPct val="90000"/>
            </a:lnSpc>
            <a:spcBef>
              <a:spcPct val="0"/>
            </a:spcBef>
            <a:spcAft>
              <a:spcPct val="35000"/>
            </a:spcAft>
            <a:buNone/>
          </a:pPr>
          <a:r>
            <a:rPr lang="en-GB" sz="2200" kern="1200" dirty="0"/>
            <a:t>Screening tool</a:t>
          </a:r>
        </a:p>
      </dsp:txBody>
      <dsp:txXfrm>
        <a:off x="0" y="18601"/>
        <a:ext cx="2284635" cy="963830"/>
      </dsp:txXfrm>
    </dsp:sp>
    <dsp:sp modelId="{F2915A59-492D-B94C-994F-31918C8FBA7E}">
      <dsp:nvSpPr>
        <dsp:cNvPr id="0" name=""/>
        <dsp:cNvSpPr/>
      </dsp:nvSpPr>
      <dsp:spPr>
        <a:xfrm>
          <a:off x="5054606" y="98921"/>
          <a:ext cx="1204788" cy="80319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Apply screening tool</a:t>
          </a:r>
        </a:p>
      </dsp:txBody>
      <dsp:txXfrm>
        <a:off x="5078131" y="122446"/>
        <a:ext cx="1157738" cy="756142"/>
      </dsp:txXfrm>
    </dsp:sp>
    <dsp:sp modelId="{F2276FB0-3B97-0E4B-937D-70AADC4840D0}">
      <dsp:nvSpPr>
        <dsp:cNvPr id="0" name=""/>
        <dsp:cNvSpPr/>
      </dsp:nvSpPr>
      <dsp:spPr>
        <a:xfrm>
          <a:off x="4873888" y="902113"/>
          <a:ext cx="783112" cy="321276"/>
        </a:xfrm>
        <a:custGeom>
          <a:avLst/>
          <a:gdLst/>
          <a:ahLst/>
          <a:cxnLst/>
          <a:rect l="0" t="0" r="0" b="0"/>
          <a:pathLst>
            <a:path>
              <a:moveTo>
                <a:pt x="783112" y="0"/>
              </a:moveTo>
              <a:lnTo>
                <a:pt x="783112" y="160638"/>
              </a:lnTo>
              <a:lnTo>
                <a:pt x="0" y="160638"/>
              </a:lnTo>
              <a:lnTo>
                <a:pt x="0" y="32127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6BE303-E04F-364A-810E-F397C5A9F931}">
      <dsp:nvSpPr>
        <dsp:cNvPr id="0" name=""/>
        <dsp:cNvSpPr/>
      </dsp:nvSpPr>
      <dsp:spPr>
        <a:xfrm>
          <a:off x="4271494" y="1223390"/>
          <a:ext cx="1204788" cy="80319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Yes, the site is a potential OECM</a:t>
          </a:r>
        </a:p>
      </dsp:txBody>
      <dsp:txXfrm>
        <a:off x="4295019" y="1246915"/>
        <a:ext cx="1157738" cy="756142"/>
      </dsp:txXfrm>
    </dsp:sp>
    <dsp:sp modelId="{675E0CC1-0098-974B-9946-ACD466F73128}">
      <dsp:nvSpPr>
        <dsp:cNvPr id="0" name=""/>
        <dsp:cNvSpPr/>
      </dsp:nvSpPr>
      <dsp:spPr>
        <a:xfrm>
          <a:off x="4090776" y="2026582"/>
          <a:ext cx="783112" cy="321276"/>
        </a:xfrm>
        <a:custGeom>
          <a:avLst/>
          <a:gdLst/>
          <a:ahLst/>
          <a:cxnLst/>
          <a:rect l="0" t="0" r="0" b="0"/>
          <a:pathLst>
            <a:path>
              <a:moveTo>
                <a:pt x="783112" y="0"/>
              </a:moveTo>
              <a:lnTo>
                <a:pt x="783112" y="160638"/>
              </a:lnTo>
              <a:lnTo>
                <a:pt x="0" y="160638"/>
              </a:lnTo>
              <a:lnTo>
                <a:pt x="0" y="32127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8DDD01C-DF69-5648-9054-A6C0541659A1}">
      <dsp:nvSpPr>
        <dsp:cNvPr id="0" name=""/>
        <dsp:cNvSpPr/>
      </dsp:nvSpPr>
      <dsp:spPr>
        <a:xfrm>
          <a:off x="3488382" y="2347858"/>
          <a:ext cx="1204788" cy="80319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Consent is freely given</a:t>
          </a:r>
        </a:p>
      </dsp:txBody>
      <dsp:txXfrm>
        <a:off x="3511907" y="2371383"/>
        <a:ext cx="1157738" cy="756142"/>
      </dsp:txXfrm>
    </dsp:sp>
    <dsp:sp modelId="{4B9C143D-C457-FB4F-A47E-76969E7ADA2B}">
      <dsp:nvSpPr>
        <dsp:cNvPr id="0" name=""/>
        <dsp:cNvSpPr/>
      </dsp:nvSpPr>
      <dsp:spPr>
        <a:xfrm>
          <a:off x="4045056" y="3151051"/>
          <a:ext cx="91440" cy="321276"/>
        </a:xfrm>
        <a:custGeom>
          <a:avLst/>
          <a:gdLst/>
          <a:ahLst/>
          <a:cxnLst/>
          <a:rect l="0" t="0" r="0" b="0"/>
          <a:pathLst>
            <a:path>
              <a:moveTo>
                <a:pt x="45720" y="0"/>
              </a:moveTo>
              <a:lnTo>
                <a:pt x="45720" y="32127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23776F4-A961-4C43-8A28-E98299FA4F35}">
      <dsp:nvSpPr>
        <dsp:cNvPr id="0" name=""/>
        <dsp:cNvSpPr/>
      </dsp:nvSpPr>
      <dsp:spPr>
        <a:xfrm>
          <a:off x="3488382" y="3472327"/>
          <a:ext cx="1204788" cy="80319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Apply the assessment tool</a:t>
          </a:r>
        </a:p>
      </dsp:txBody>
      <dsp:txXfrm>
        <a:off x="3511907" y="3495852"/>
        <a:ext cx="1157738" cy="756142"/>
      </dsp:txXfrm>
    </dsp:sp>
    <dsp:sp modelId="{97C1A406-F219-E643-A1A0-BAE54EAD5AAC}">
      <dsp:nvSpPr>
        <dsp:cNvPr id="0" name=""/>
        <dsp:cNvSpPr/>
      </dsp:nvSpPr>
      <dsp:spPr>
        <a:xfrm>
          <a:off x="3307664" y="4275519"/>
          <a:ext cx="783112" cy="321276"/>
        </a:xfrm>
        <a:custGeom>
          <a:avLst/>
          <a:gdLst/>
          <a:ahLst/>
          <a:cxnLst/>
          <a:rect l="0" t="0" r="0" b="0"/>
          <a:pathLst>
            <a:path>
              <a:moveTo>
                <a:pt x="783112" y="0"/>
              </a:moveTo>
              <a:lnTo>
                <a:pt x="783112" y="160638"/>
              </a:lnTo>
              <a:lnTo>
                <a:pt x="0" y="160638"/>
              </a:lnTo>
              <a:lnTo>
                <a:pt x="0" y="32127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FF7CCB2-7630-444E-99C5-08963B1AE818}">
      <dsp:nvSpPr>
        <dsp:cNvPr id="0" name=""/>
        <dsp:cNvSpPr/>
      </dsp:nvSpPr>
      <dsp:spPr>
        <a:xfrm>
          <a:off x="2705269" y="4596796"/>
          <a:ext cx="1204788" cy="80319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Yes, the site is an OECM</a:t>
          </a:r>
        </a:p>
      </dsp:txBody>
      <dsp:txXfrm>
        <a:off x="2728794" y="4620321"/>
        <a:ext cx="1157738" cy="756142"/>
      </dsp:txXfrm>
    </dsp:sp>
    <dsp:sp modelId="{2EF3B35B-2AAA-3141-ABC0-CA431C53E5B3}">
      <dsp:nvSpPr>
        <dsp:cNvPr id="0" name=""/>
        <dsp:cNvSpPr/>
      </dsp:nvSpPr>
      <dsp:spPr>
        <a:xfrm>
          <a:off x="4090776" y="4275519"/>
          <a:ext cx="783112" cy="321276"/>
        </a:xfrm>
        <a:custGeom>
          <a:avLst/>
          <a:gdLst/>
          <a:ahLst/>
          <a:cxnLst/>
          <a:rect l="0" t="0" r="0" b="0"/>
          <a:pathLst>
            <a:path>
              <a:moveTo>
                <a:pt x="0" y="0"/>
              </a:moveTo>
              <a:lnTo>
                <a:pt x="0" y="160638"/>
              </a:lnTo>
              <a:lnTo>
                <a:pt x="783112" y="160638"/>
              </a:lnTo>
              <a:lnTo>
                <a:pt x="783112" y="32127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52AB792-B3FF-1544-8D1E-D7B521E97CB6}">
      <dsp:nvSpPr>
        <dsp:cNvPr id="0" name=""/>
        <dsp:cNvSpPr/>
      </dsp:nvSpPr>
      <dsp:spPr>
        <a:xfrm>
          <a:off x="4271494" y="4596796"/>
          <a:ext cx="1204788" cy="80319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No, the site is not an OECM</a:t>
          </a:r>
        </a:p>
      </dsp:txBody>
      <dsp:txXfrm>
        <a:off x="4295019" y="4620321"/>
        <a:ext cx="1157738" cy="756142"/>
      </dsp:txXfrm>
    </dsp:sp>
    <dsp:sp modelId="{3A0ADA72-18CE-E744-998A-F02E5665BD84}">
      <dsp:nvSpPr>
        <dsp:cNvPr id="0" name=""/>
        <dsp:cNvSpPr/>
      </dsp:nvSpPr>
      <dsp:spPr>
        <a:xfrm>
          <a:off x="4873888" y="2026582"/>
          <a:ext cx="783112" cy="321276"/>
        </a:xfrm>
        <a:custGeom>
          <a:avLst/>
          <a:gdLst/>
          <a:ahLst/>
          <a:cxnLst/>
          <a:rect l="0" t="0" r="0" b="0"/>
          <a:pathLst>
            <a:path>
              <a:moveTo>
                <a:pt x="0" y="0"/>
              </a:moveTo>
              <a:lnTo>
                <a:pt x="0" y="160638"/>
              </a:lnTo>
              <a:lnTo>
                <a:pt x="783112" y="160638"/>
              </a:lnTo>
              <a:lnTo>
                <a:pt x="783112" y="32127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998D35-5768-5E4E-8D5B-F8E4CB273785}">
      <dsp:nvSpPr>
        <dsp:cNvPr id="0" name=""/>
        <dsp:cNvSpPr/>
      </dsp:nvSpPr>
      <dsp:spPr>
        <a:xfrm>
          <a:off x="5054606" y="2347858"/>
          <a:ext cx="1204788" cy="80319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Consent is not freely given – no assessment can be conducted</a:t>
          </a:r>
        </a:p>
      </dsp:txBody>
      <dsp:txXfrm>
        <a:off x="5078131" y="2371383"/>
        <a:ext cx="1157738" cy="756142"/>
      </dsp:txXfrm>
    </dsp:sp>
    <dsp:sp modelId="{267D9605-F543-7043-AE81-78056A58CDBD}">
      <dsp:nvSpPr>
        <dsp:cNvPr id="0" name=""/>
        <dsp:cNvSpPr/>
      </dsp:nvSpPr>
      <dsp:spPr>
        <a:xfrm>
          <a:off x="5657000" y="902113"/>
          <a:ext cx="783112" cy="321276"/>
        </a:xfrm>
        <a:custGeom>
          <a:avLst/>
          <a:gdLst/>
          <a:ahLst/>
          <a:cxnLst/>
          <a:rect l="0" t="0" r="0" b="0"/>
          <a:pathLst>
            <a:path>
              <a:moveTo>
                <a:pt x="0" y="0"/>
              </a:moveTo>
              <a:lnTo>
                <a:pt x="0" y="160638"/>
              </a:lnTo>
              <a:lnTo>
                <a:pt x="783112" y="160638"/>
              </a:lnTo>
              <a:lnTo>
                <a:pt x="783112" y="32127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718F468-E675-974D-9658-E79D780A502B}">
      <dsp:nvSpPr>
        <dsp:cNvPr id="0" name=""/>
        <dsp:cNvSpPr/>
      </dsp:nvSpPr>
      <dsp:spPr>
        <a:xfrm>
          <a:off x="5837719" y="1223390"/>
          <a:ext cx="1204788" cy="80319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dirty="0"/>
            <a:t>No, the site is not a potential OECM</a:t>
          </a:r>
        </a:p>
      </dsp:txBody>
      <dsp:txXfrm>
        <a:off x="5861244" y="1246915"/>
        <a:ext cx="1157738" cy="75614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3DA9ED-0E2B-634B-A947-59FAA682048E}">
      <dsp:nvSpPr>
        <dsp:cNvPr id="0" name=""/>
        <dsp:cNvSpPr/>
      </dsp:nvSpPr>
      <dsp:spPr>
        <a:xfrm>
          <a:off x="0" y="65159"/>
          <a:ext cx="5664708" cy="16473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2021-2030 is the UN Decade on restoration.</a:t>
          </a:r>
          <a:r>
            <a:rPr lang="en-US" sz="1600" b="1" kern="1200" dirty="0"/>
            <a:t> </a:t>
          </a:r>
          <a:r>
            <a:rPr lang="en-US" sz="1600" b="0" kern="1200" dirty="0"/>
            <a:t>Areas proposed for, or under active restoration efforts, should not be </a:t>
          </a:r>
          <a:r>
            <a:rPr lang="en-US" sz="1600" b="0" kern="1200" dirty="0" err="1"/>
            <a:t>recognised</a:t>
          </a:r>
          <a:r>
            <a:rPr lang="en-US" sz="1600" b="0" kern="1200" dirty="0"/>
            <a:t> as OECMs until they are delivering demonstrable and significant biodiversity outcomes. </a:t>
          </a:r>
          <a:r>
            <a:rPr lang="en-US" sz="1600" kern="1200" dirty="0"/>
            <a:t>IUCN’s guidance is therefore that restoration areas proposed as OECMs should meet all the following conditions:</a:t>
          </a:r>
        </a:p>
      </dsp:txBody>
      <dsp:txXfrm>
        <a:off x="80417" y="145576"/>
        <a:ext cx="5503874" cy="1486526"/>
      </dsp:txXfrm>
    </dsp:sp>
    <dsp:sp modelId="{610350B1-9407-924E-978E-2B4F1CA4D4C3}">
      <dsp:nvSpPr>
        <dsp:cNvPr id="0" name=""/>
        <dsp:cNvSpPr/>
      </dsp:nvSpPr>
      <dsp:spPr>
        <a:xfrm>
          <a:off x="0" y="1758599"/>
          <a:ext cx="5664708" cy="1647360"/>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1. Restoration is taking place in an ecosystem of high biodiversity value so that the area, once restored, will qualify as an OECM by virtue of its conservation value and contribution to strengthening existing protected area networks;</a:t>
          </a:r>
        </a:p>
      </dsp:txBody>
      <dsp:txXfrm>
        <a:off x="80417" y="1839016"/>
        <a:ext cx="5503874" cy="1486526"/>
      </dsp:txXfrm>
    </dsp:sp>
    <dsp:sp modelId="{BA621FB9-F812-3A42-9AD0-2BFC167D0365}">
      <dsp:nvSpPr>
        <dsp:cNvPr id="0" name=""/>
        <dsp:cNvSpPr/>
      </dsp:nvSpPr>
      <dsp:spPr>
        <a:xfrm>
          <a:off x="0" y="3452039"/>
          <a:ext cx="5664708" cy="1647360"/>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2. Any restoration efforts should (</a:t>
          </a:r>
          <a:r>
            <a:rPr lang="en-US" sz="1600" kern="1200" dirty="0" err="1"/>
            <a:t>i</a:t>
          </a:r>
          <a:r>
            <a:rPr lang="en-US" sz="1600" kern="1200" dirty="0"/>
            <a:t>) have reduced the threats that caused the original degradation and biodiversity loss, (ii) show successful ecosystem recovery based on the principles of ecological restoration and (iii) contribute to long-term maintenance of a resilient and evolving ecosystem; and</a:t>
          </a:r>
        </a:p>
      </dsp:txBody>
      <dsp:txXfrm>
        <a:off x="80417" y="3532456"/>
        <a:ext cx="5503874" cy="1486526"/>
      </dsp:txXfrm>
    </dsp:sp>
    <dsp:sp modelId="{FEEA0590-B458-4E49-AF91-D47E789CD0D4}">
      <dsp:nvSpPr>
        <dsp:cNvPr id="0" name=""/>
        <dsp:cNvSpPr/>
      </dsp:nvSpPr>
      <dsp:spPr>
        <a:xfrm>
          <a:off x="0" y="5145479"/>
          <a:ext cx="5664708" cy="164736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t>3. Demonstrate active ecological restoration or natural regeneration of a type and at a scale that is expected to regain and maintain ecological integrity and a full complement of species.</a:t>
          </a:r>
          <a:r>
            <a:rPr lang="en-MY" sz="1600" kern="1200" dirty="0"/>
            <a:t> </a:t>
          </a:r>
          <a:endParaRPr lang="en-US" sz="1600" kern="1200" dirty="0"/>
        </a:p>
      </dsp:txBody>
      <dsp:txXfrm>
        <a:off x="80417" y="5225896"/>
        <a:ext cx="5503874" cy="14865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0423B-433F-C84C-B338-3C87A6B00672}">
      <dsp:nvSpPr>
        <dsp:cNvPr id="0" name=""/>
        <dsp:cNvSpPr/>
      </dsp:nvSpPr>
      <dsp:spPr>
        <a:xfrm>
          <a:off x="669" y="352138"/>
          <a:ext cx="2880241" cy="3456290"/>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r>
            <a:rPr lang="en-US" sz="2800" kern="1200" dirty="0">
              <a:solidFill>
                <a:schemeClr val="tx1"/>
              </a:solidFill>
              <a:latin typeface="+mj-lt"/>
            </a:rPr>
            <a:t>Ancillary</a:t>
          </a:r>
        </a:p>
      </dsp:txBody>
      <dsp:txXfrm rot="16200000">
        <a:off x="-1128385" y="1481193"/>
        <a:ext cx="2834157" cy="576048"/>
      </dsp:txXfrm>
    </dsp:sp>
    <dsp:sp modelId="{3023BFD0-AD13-8944-9DBB-3F1CCBEAED5F}">
      <dsp:nvSpPr>
        <dsp:cNvPr id="0" name=""/>
        <dsp:cNvSpPr/>
      </dsp:nvSpPr>
      <dsp:spPr>
        <a:xfrm>
          <a:off x="576717" y="352138"/>
          <a:ext cx="2145780" cy="345629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r>
            <a:rPr lang="en-US" sz="1800" b="1" kern="1200" dirty="0">
              <a:solidFill>
                <a:schemeClr val="tx1"/>
              </a:solidFill>
              <a:latin typeface="+mj-lt"/>
            </a:rPr>
            <a:t>‘No-disturbance’ areas</a:t>
          </a:r>
        </a:p>
        <a:p>
          <a:pPr marL="0" lvl="0" indent="0" algn="l" defTabSz="800100">
            <a:lnSpc>
              <a:spcPct val="90000"/>
            </a:lnSpc>
            <a:spcBef>
              <a:spcPct val="0"/>
            </a:spcBef>
            <a:spcAft>
              <a:spcPct val="35000"/>
            </a:spcAft>
            <a:buNone/>
          </a:pPr>
          <a:endParaRPr lang="en-US" sz="1800" kern="1200" dirty="0">
            <a:solidFill>
              <a:schemeClr val="tx1"/>
            </a:solidFill>
            <a:latin typeface="+mj-lt"/>
          </a:endParaRPr>
        </a:p>
        <a:p>
          <a:pPr marL="0" lvl="0" indent="0" algn="l" defTabSz="800100">
            <a:lnSpc>
              <a:spcPct val="90000"/>
            </a:lnSpc>
            <a:spcBef>
              <a:spcPct val="0"/>
            </a:spcBef>
            <a:spcAft>
              <a:spcPct val="35000"/>
            </a:spcAft>
            <a:buNone/>
          </a:pPr>
          <a:endParaRPr lang="en-US" sz="1800" kern="1200" dirty="0">
            <a:solidFill>
              <a:schemeClr val="tx1"/>
            </a:solidFill>
            <a:latin typeface="+mj-lt"/>
          </a:endParaRPr>
        </a:p>
        <a:p>
          <a:pPr marL="0" lvl="0" indent="0" algn="l" defTabSz="800100">
            <a:lnSpc>
              <a:spcPct val="90000"/>
            </a:lnSpc>
            <a:spcBef>
              <a:spcPct val="0"/>
            </a:spcBef>
            <a:spcAft>
              <a:spcPct val="35000"/>
            </a:spcAft>
            <a:buNone/>
          </a:pPr>
          <a:r>
            <a:rPr lang="en-US" sz="1800" kern="1200" dirty="0">
              <a:solidFill>
                <a:schemeClr val="tx1"/>
              </a:solidFill>
              <a:latin typeface="+mj-lt"/>
            </a:rPr>
            <a:t>- Sacred sites</a:t>
          </a:r>
        </a:p>
        <a:p>
          <a:pPr marL="0" lvl="0" indent="0" algn="l" defTabSz="800100">
            <a:lnSpc>
              <a:spcPct val="90000"/>
            </a:lnSpc>
            <a:spcBef>
              <a:spcPct val="0"/>
            </a:spcBef>
            <a:spcAft>
              <a:spcPct val="35000"/>
            </a:spcAft>
            <a:buNone/>
          </a:pPr>
          <a:r>
            <a:rPr lang="en-US" sz="1800" kern="1200" dirty="0">
              <a:solidFill>
                <a:schemeClr val="tx1"/>
              </a:solidFill>
              <a:latin typeface="+mj-lt"/>
            </a:rPr>
            <a:t>- Military areas</a:t>
          </a:r>
        </a:p>
        <a:p>
          <a:pPr marL="0" lvl="0" indent="0" algn="l" defTabSz="800100">
            <a:lnSpc>
              <a:spcPct val="90000"/>
            </a:lnSpc>
            <a:spcBef>
              <a:spcPct val="0"/>
            </a:spcBef>
            <a:spcAft>
              <a:spcPct val="35000"/>
            </a:spcAft>
            <a:buNone/>
          </a:pPr>
          <a:r>
            <a:rPr lang="en-US" sz="1800" kern="1200" dirty="0">
              <a:solidFill>
                <a:schemeClr val="tx1"/>
              </a:solidFill>
              <a:latin typeface="+mj-lt"/>
            </a:rPr>
            <a:t>- Protected shipwrecks</a:t>
          </a:r>
        </a:p>
        <a:p>
          <a:pPr marL="0" lvl="0" indent="0" algn="l" defTabSz="800100">
            <a:lnSpc>
              <a:spcPct val="90000"/>
            </a:lnSpc>
            <a:spcBef>
              <a:spcPct val="0"/>
            </a:spcBef>
            <a:spcAft>
              <a:spcPct val="35000"/>
            </a:spcAft>
            <a:buNone/>
          </a:pPr>
          <a:r>
            <a:rPr lang="en-US" sz="1800" kern="1200" dirty="0">
              <a:solidFill>
                <a:schemeClr val="tx1"/>
              </a:solidFill>
              <a:latin typeface="+mj-lt"/>
            </a:rPr>
            <a:t>- Other no-go areas</a:t>
          </a:r>
          <a:r>
            <a:rPr lang="en-US" sz="1800" kern="1200" dirty="0">
              <a:solidFill>
                <a:schemeClr val="tx1"/>
              </a:solidFill>
            </a:rPr>
            <a:t> </a:t>
          </a:r>
        </a:p>
        <a:p>
          <a:pPr marL="0" lvl="0" indent="0" algn="l" defTabSz="800100">
            <a:lnSpc>
              <a:spcPct val="90000"/>
            </a:lnSpc>
            <a:spcBef>
              <a:spcPct val="0"/>
            </a:spcBef>
            <a:spcAft>
              <a:spcPct val="35000"/>
            </a:spcAft>
            <a:buNone/>
          </a:pPr>
          <a:endParaRPr lang="en-US" kern="1200" dirty="0">
            <a:solidFill>
              <a:schemeClr val="tx1"/>
            </a:solidFill>
          </a:endParaRPr>
        </a:p>
      </dsp:txBody>
      <dsp:txXfrm>
        <a:off x="576717" y="352138"/>
        <a:ext cx="2145780" cy="3456290"/>
      </dsp:txXfrm>
    </dsp:sp>
    <dsp:sp modelId="{C345E5E1-4C19-A641-9DD1-E0A940217B63}">
      <dsp:nvSpPr>
        <dsp:cNvPr id="0" name=""/>
        <dsp:cNvSpPr/>
      </dsp:nvSpPr>
      <dsp:spPr>
        <a:xfrm>
          <a:off x="2981719" y="352138"/>
          <a:ext cx="2880241" cy="3456290"/>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r>
            <a:rPr lang="en-US" sz="2800" b="0" kern="1200" dirty="0">
              <a:solidFill>
                <a:srgbClr val="000000"/>
              </a:solidFill>
              <a:latin typeface="+mj-lt"/>
            </a:rPr>
            <a:t>Secondary</a:t>
          </a:r>
        </a:p>
      </dsp:txBody>
      <dsp:txXfrm rot="16200000">
        <a:off x="1852664" y="1481193"/>
        <a:ext cx="2834157" cy="576048"/>
      </dsp:txXfrm>
    </dsp:sp>
    <dsp:sp modelId="{A6B1D534-E061-524F-8569-5DD5E69CC1ED}">
      <dsp:nvSpPr>
        <dsp:cNvPr id="0" name=""/>
        <dsp:cNvSpPr/>
      </dsp:nvSpPr>
      <dsp:spPr>
        <a:xfrm rot="5400000">
          <a:off x="2742043" y="3100356"/>
          <a:ext cx="508154" cy="432036"/>
        </a:xfrm>
        <a:prstGeom prst="flowChartExtract">
          <a:avLst/>
        </a:prstGeom>
        <a:solidFill>
          <a:srgbClr val="FF66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74AC366-3E98-6845-BEF9-22901A60C16F}">
      <dsp:nvSpPr>
        <dsp:cNvPr id="0" name=""/>
        <dsp:cNvSpPr/>
      </dsp:nvSpPr>
      <dsp:spPr>
        <a:xfrm>
          <a:off x="3557767" y="352138"/>
          <a:ext cx="2145780" cy="345629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n-GB" sz="1800" kern="1200" dirty="0">
            <a:solidFill>
              <a:schemeClr val="tx1"/>
            </a:solidFill>
          </a:endParaRPr>
        </a:p>
      </dsp:txBody>
      <dsp:txXfrm>
        <a:off x="3557767" y="352138"/>
        <a:ext cx="2145780" cy="3456290"/>
      </dsp:txXfrm>
    </dsp:sp>
    <dsp:sp modelId="{5F518808-5016-3448-BEB2-B962AC301BA5}">
      <dsp:nvSpPr>
        <dsp:cNvPr id="0" name=""/>
        <dsp:cNvSpPr/>
      </dsp:nvSpPr>
      <dsp:spPr>
        <a:xfrm>
          <a:off x="5962769" y="352138"/>
          <a:ext cx="2880241" cy="3456290"/>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r>
            <a:rPr lang="en-US" sz="2800" kern="1200" dirty="0">
              <a:solidFill>
                <a:srgbClr val="000000"/>
              </a:solidFill>
              <a:latin typeface="+mj-lt"/>
            </a:rPr>
            <a:t>Primary</a:t>
          </a:r>
        </a:p>
      </dsp:txBody>
      <dsp:txXfrm rot="16200000">
        <a:off x="4833715" y="1481193"/>
        <a:ext cx="2834157" cy="576048"/>
      </dsp:txXfrm>
    </dsp:sp>
    <dsp:sp modelId="{C4D4CB44-700C-0944-8F53-CFB9C97F8398}">
      <dsp:nvSpPr>
        <dsp:cNvPr id="0" name=""/>
        <dsp:cNvSpPr/>
      </dsp:nvSpPr>
      <dsp:spPr>
        <a:xfrm rot="5400000">
          <a:off x="5723093" y="3100356"/>
          <a:ext cx="508154" cy="432036"/>
        </a:xfrm>
        <a:prstGeom prst="flowChartExtract">
          <a:avLst/>
        </a:prstGeom>
        <a:solidFill>
          <a:srgbClr val="FF66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0046445-2F50-9D47-AA5B-CF25784F2E19}">
      <dsp:nvSpPr>
        <dsp:cNvPr id="0" name=""/>
        <dsp:cNvSpPr/>
      </dsp:nvSpPr>
      <dsp:spPr>
        <a:xfrm>
          <a:off x="6538818" y="352138"/>
          <a:ext cx="2145780" cy="345629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n-GB" sz="1800" kern="1200" dirty="0">
            <a:solidFill>
              <a:schemeClr val="tx1"/>
            </a:solidFill>
          </a:endParaRP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6538818" y="352138"/>
        <a:ext cx="2145780" cy="345629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9BE83-EA72-1E49-B66D-3C7BE351A14A}">
      <dsp:nvSpPr>
        <dsp:cNvPr id="0" name=""/>
        <dsp:cNvSpPr/>
      </dsp:nvSpPr>
      <dsp:spPr>
        <a:xfrm>
          <a:off x="7233" y="0"/>
          <a:ext cx="4323754" cy="839996"/>
        </a:xfrm>
        <a:prstGeom prst="chevron">
          <a:avLst/>
        </a:prstGeom>
        <a:solidFill>
          <a:schemeClr val="bg1">
            <a:lumMod val="6500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Less intention to conserve biodiversity</a:t>
          </a:r>
        </a:p>
      </dsp:txBody>
      <dsp:txXfrm>
        <a:off x="427231" y="0"/>
        <a:ext cx="3483758" cy="839996"/>
      </dsp:txXfrm>
    </dsp:sp>
    <dsp:sp modelId="{2A80C5F2-5C0C-CC4F-BC56-9981C95ACD25}">
      <dsp:nvSpPr>
        <dsp:cNvPr id="0" name=""/>
        <dsp:cNvSpPr/>
      </dsp:nvSpPr>
      <dsp:spPr>
        <a:xfrm>
          <a:off x="3898612" y="0"/>
          <a:ext cx="4323754" cy="839996"/>
        </a:xfrm>
        <a:prstGeom prst="chevron">
          <a:avLst/>
        </a:prstGeom>
        <a:solidFill>
          <a:schemeClr val="tx1">
            <a:lumMod val="95000"/>
            <a:lumOff val="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2200" kern="1200" dirty="0"/>
            <a:t>More intention to conserve biodiversity </a:t>
          </a:r>
        </a:p>
      </dsp:txBody>
      <dsp:txXfrm>
        <a:off x="4318610" y="0"/>
        <a:ext cx="3483758" cy="8399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0423B-433F-C84C-B338-3C87A6B00672}">
      <dsp:nvSpPr>
        <dsp:cNvPr id="0" name=""/>
        <dsp:cNvSpPr/>
      </dsp:nvSpPr>
      <dsp:spPr>
        <a:xfrm>
          <a:off x="6" y="327806"/>
          <a:ext cx="2880241" cy="3456290"/>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r>
            <a:rPr lang="en-US" sz="2800" kern="1200" dirty="0">
              <a:solidFill>
                <a:schemeClr val="tx1"/>
              </a:solidFill>
              <a:latin typeface="+mj-lt"/>
            </a:rPr>
            <a:t>Ancillary</a:t>
          </a:r>
        </a:p>
      </dsp:txBody>
      <dsp:txXfrm rot="16200000">
        <a:off x="-1129047" y="1456860"/>
        <a:ext cx="2834157" cy="576048"/>
      </dsp:txXfrm>
    </dsp:sp>
    <dsp:sp modelId="{3023BFD0-AD13-8944-9DBB-3F1CCBEAED5F}">
      <dsp:nvSpPr>
        <dsp:cNvPr id="0" name=""/>
        <dsp:cNvSpPr/>
      </dsp:nvSpPr>
      <dsp:spPr>
        <a:xfrm>
          <a:off x="576055" y="327806"/>
          <a:ext cx="2145780" cy="345629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n-US" sz="1800" kern="1200" dirty="0">
            <a:solidFill>
              <a:schemeClr val="tx1"/>
            </a:solidFill>
          </a:endParaRP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576055" y="327806"/>
        <a:ext cx="2145780" cy="3456290"/>
      </dsp:txXfrm>
    </dsp:sp>
    <dsp:sp modelId="{C345E5E1-4C19-A641-9DD1-E0A940217B63}">
      <dsp:nvSpPr>
        <dsp:cNvPr id="0" name=""/>
        <dsp:cNvSpPr/>
      </dsp:nvSpPr>
      <dsp:spPr>
        <a:xfrm>
          <a:off x="2981719" y="352138"/>
          <a:ext cx="2880241" cy="3456290"/>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r>
            <a:rPr lang="en-US" sz="2800" kern="1200" dirty="0">
              <a:solidFill>
                <a:srgbClr val="000000"/>
              </a:solidFill>
              <a:latin typeface="+mj-lt"/>
            </a:rPr>
            <a:t>Secondary</a:t>
          </a:r>
        </a:p>
      </dsp:txBody>
      <dsp:txXfrm rot="16200000">
        <a:off x="1852664" y="1481193"/>
        <a:ext cx="2834157" cy="576048"/>
      </dsp:txXfrm>
    </dsp:sp>
    <dsp:sp modelId="{A6B1D534-E061-524F-8569-5DD5E69CC1ED}">
      <dsp:nvSpPr>
        <dsp:cNvPr id="0" name=""/>
        <dsp:cNvSpPr/>
      </dsp:nvSpPr>
      <dsp:spPr>
        <a:xfrm rot="5400000">
          <a:off x="2742043" y="3100356"/>
          <a:ext cx="508154" cy="432036"/>
        </a:xfrm>
        <a:prstGeom prst="flowChartExtract">
          <a:avLst/>
        </a:prstGeom>
        <a:solidFill>
          <a:srgbClr val="FF66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74AC366-3E98-6845-BEF9-22901A60C16F}">
      <dsp:nvSpPr>
        <dsp:cNvPr id="0" name=""/>
        <dsp:cNvSpPr/>
      </dsp:nvSpPr>
      <dsp:spPr>
        <a:xfrm>
          <a:off x="3557767" y="352138"/>
          <a:ext cx="2145780" cy="345629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r>
            <a:rPr lang="en-GB" sz="1800" b="1" kern="1200" dirty="0">
              <a:solidFill>
                <a:schemeClr val="tx1"/>
              </a:solidFill>
              <a:latin typeface="+mj-lt"/>
            </a:rPr>
            <a:t>Areas conserved through very low-impact use</a:t>
          </a:r>
          <a:endParaRPr lang="en-GB" sz="1800" kern="1200" dirty="0">
            <a:solidFill>
              <a:schemeClr val="tx1"/>
            </a:solidFill>
            <a:latin typeface="+mj-lt"/>
          </a:endParaRPr>
        </a:p>
        <a:p>
          <a:pPr marL="0" lvl="0" indent="0" algn="l" defTabSz="800100">
            <a:lnSpc>
              <a:spcPct val="90000"/>
            </a:lnSpc>
            <a:spcBef>
              <a:spcPct val="0"/>
            </a:spcBef>
            <a:spcAft>
              <a:spcPct val="35000"/>
            </a:spcAft>
            <a:buNone/>
          </a:pPr>
          <a:r>
            <a:rPr lang="en-GB" sz="1800" kern="1200" dirty="0">
              <a:solidFill>
                <a:schemeClr val="tx1"/>
              </a:solidFill>
              <a:latin typeface="+mj-lt"/>
            </a:rPr>
            <a:t>- Community conserved areas</a:t>
          </a:r>
        </a:p>
        <a:p>
          <a:pPr marL="0" lvl="0" indent="0" algn="l" defTabSz="800100">
            <a:lnSpc>
              <a:spcPct val="90000"/>
            </a:lnSpc>
            <a:spcBef>
              <a:spcPct val="0"/>
            </a:spcBef>
            <a:spcAft>
              <a:spcPct val="35000"/>
            </a:spcAft>
            <a:buNone/>
          </a:pPr>
          <a:r>
            <a:rPr lang="en-GB" sz="1800" kern="1200" dirty="0">
              <a:solidFill>
                <a:schemeClr val="tx1"/>
              </a:solidFill>
              <a:latin typeface="+mj-lt"/>
            </a:rPr>
            <a:t>- Watershed protection areas</a:t>
          </a:r>
        </a:p>
        <a:p>
          <a:pPr marL="0" lvl="0" indent="0" algn="l" defTabSz="800100">
            <a:lnSpc>
              <a:spcPct val="90000"/>
            </a:lnSpc>
            <a:spcBef>
              <a:spcPct val="0"/>
            </a:spcBef>
            <a:spcAft>
              <a:spcPct val="35000"/>
            </a:spcAft>
            <a:buNone/>
          </a:pPr>
          <a:r>
            <a:rPr lang="en-GB" sz="1800" kern="1200" dirty="0">
              <a:solidFill>
                <a:schemeClr val="tx1"/>
              </a:solidFill>
              <a:latin typeface="+mj-lt"/>
            </a:rPr>
            <a:t>- Ecosystem service-related natural wetlands </a:t>
          </a:r>
        </a:p>
        <a:p>
          <a:pPr marL="0" lvl="0" indent="0" algn="l" defTabSz="800100">
            <a:lnSpc>
              <a:spcPct val="90000"/>
            </a:lnSpc>
            <a:spcBef>
              <a:spcPct val="0"/>
            </a:spcBef>
            <a:spcAft>
              <a:spcPct val="35000"/>
            </a:spcAft>
            <a:buNone/>
          </a:pPr>
          <a:r>
            <a:rPr lang="en-GB" sz="1800" kern="1200" dirty="0">
              <a:solidFill>
                <a:schemeClr val="tx1"/>
              </a:solidFill>
              <a:latin typeface="+mj-lt"/>
            </a:rPr>
            <a:t>- Long-term fishery closures</a:t>
          </a:r>
        </a:p>
        <a:p>
          <a:pPr marL="0" lvl="0" indent="0" algn="l" defTabSz="800100">
            <a:lnSpc>
              <a:spcPct val="90000"/>
            </a:lnSpc>
            <a:spcBef>
              <a:spcPct val="0"/>
            </a:spcBef>
            <a:spcAft>
              <a:spcPct val="35000"/>
            </a:spcAft>
            <a:buNone/>
          </a:pPr>
          <a:endParaRPr lang="en-GB" sz="1800" kern="1200" dirty="0">
            <a:solidFill>
              <a:schemeClr val="tx1"/>
            </a:solidFill>
          </a:endParaRPr>
        </a:p>
      </dsp:txBody>
      <dsp:txXfrm>
        <a:off x="3557767" y="352138"/>
        <a:ext cx="2145780" cy="3456290"/>
      </dsp:txXfrm>
    </dsp:sp>
    <dsp:sp modelId="{5F518808-5016-3448-BEB2-B962AC301BA5}">
      <dsp:nvSpPr>
        <dsp:cNvPr id="0" name=""/>
        <dsp:cNvSpPr/>
      </dsp:nvSpPr>
      <dsp:spPr>
        <a:xfrm>
          <a:off x="5963432" y="342357"/>
          <a:ext cx="2880241" cy="3456290"/>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r>
            <a:rPr lang="en-US" sz="2800" kern="1200" dirty="0">
              <a:solidFill>
                <a:srgbClr val="000000"/>
              </a:solidFill>
              <a:latin typeface="+mj-lt"/>
            </a:rPr>
            <a:t>Primary</a:t>
          </a:r>
        </a:p>
      </dsp:txBody>
      <dsp:txXfrm rot="16200000">
        <a:off x="4834377" y="1471411"/>
        <a:ext cx="2834157" cy="576048"/>
      </dsp:txXfrm>
    </dsp:sp>
    <dsp:sp modelId="{C4D4CB44-700C-0944-8F53-CFB9C97F8398}">
      <dsp:nvSpPr>
        <dsp:cNvPr id="0" name=""/>
        <dsp:cNvSpPr/>
      </dsp:nvSpPr>
      <dsp:spPr>
        <a:xfrm rot="5400000">
          <a:off x="5723093" y="3100356"/>
          <a:ext cx="508154" cy="432036"/>
        </a:xfrm>
        <a:prstGeom prst="flowChartExtract">
          <a:avLst/>
        </a:prstGeom>
        <a:solidFill>
          <a:srgbClr val="FF66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0046445-2F50-9D47-AA5B-CF25784F2E19}">
      <dsp:nvSpPr>
        <dsp:cNvPr id="0" name=""/>
        <dsp:cNvSpPr/>
      </dsp:nvSpPr>
      <dsp:spPr>
        <a:xfrm>
          <a:off x="6539480" y="342357"/>
          <a:ext cx="2145780" cy="345629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n-GB" sz="1800" kern="1200" dirty="0">
            <a:solidFill>
              <a:schemeClr val="tx1"/>
            </a:solidFill>
          </a:endParaRP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6539480" y="342357"/>
        <a:ext cx="2145780" cy="345629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9BE83-EA72-1E49-B66D-3C7BE351A14A}">
      <dsp:nvSpPr>
        <dsp:cNvPr id="0" name=""/>
        <dsp:cNvSpPr/>
      </dsp:nvSpPr>
      <dsp:spPr>
        <a:xfrm>
          <a:off x="7233" y="0"/>
          <a:ext cx="4323754" cy="839996"/>
        </a:xfrm>
        <a:prstGeom prst="chevron">
          <a:avLst/>
        </a:prstGeom>
        <a:solidFill>
          <a:schemeClr val="bg1">
            <a:lumMod val="6500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Less intention to conserve biodiversity</a:t>
          </a:r>
        </a:p>
      </dsp:txBody>
      <dsp:txXfrm>
        <a:off x="427231" y="0"/>
        <a:ext cx="3483758" cy="839996"/>
      </dsp:txXfrm>
    </dsp:sp>
    <dsp:sp modelId="{2A80C5F2-5C0C-CC4F-BC56-9981C95ACD25}">
      <dsp:nvSpPr>
        <dsp:cNvPr id="0" name=""/>
        <dsp:cNvSpPr/>
      </dsp:nvSpPr>
      <dsp:spPr>
        <a:xfrm>
          <a:off x="3898612" y="0"/>
          <a:ext cx="4323754" cy="839996"/>
        </a:xfrm>
        <a:prstGeom prst="chevron">
          <a:avLst/>
        </a:prstGeom>
        <a:solidFill>
          <a:schemeClr val="tx1">
            <a:lumMod val="95000"/>
            <a:lumOff val="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2200" kern="1200" dirty="0"/>
            <a:t>More intention to conserve biodiversity </a:t>
          </a:r>
        </a:p>
      </dsp:txBody>
      <dsp:txXfrm>
        <a:off x="4318610" y="0"/>
        <a:ext cx="3483758" cy="8399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0423B-433F-C84C-B338-3C87A6B00672}">
      <dsp:nvSpPr>
        <dsp:cNvPr id="0" name=""/>
        <dsp:cNvSpPr/>
      </dsp:nvSpPr>
      <dsp:spPr>
        <a:xfrm>
          <a:off x="669" y="352138"/>
          <a:ext cx="2880241" cy="3456290"/>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r>
            <a:rPr lang="en-US" sz="2800" kern="1200" dirty="0">
              <a:solidFill>
                <a:schemeClr val="tx1"/>
              </a:solidFill>
              <a:latin typeface="+mj-lt"/>
            </a:rPr>
            <a:t>Ancillary</a:t>
          </a:r>
        </a:p>
      </dsp:txBody>
      <dsp:txXfrm rot="16200000">
        <a:off x="-1128385" y="1481193"/>
        <a:ext cx="2834157" cy="576048"/>
      </dsp:txXfrm>
    </dsp:sp>
    <dsp:sp modelId="{3023BFD0-AD13-8944-9DBB-3F1CCBEAED5F}">
      <dsp:nvSpPr>
        <dsp:cNvPr id="0" name=""/>
        <dsp:cNvSpPr/>
      </dsp:nvSpPr>
      <dsp:spPr>
        <a:xfrm>
          <a:off x="576717" y="352138"/>
          <a:ext cx="2145780" cy="345629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n-US" sz="1800" kern="1200" dirty="0">
            <a:solidFill>
              <a:schemeClr val="tx1"/>
            </a:solidFill>
          </a:endParaRPr>
        </a:p>
        <a:p>
          <a:pPr marL="0" lvl="0" indent="0" algn="l" defTabSz="800100">
            <a:lnSpc>
              <a:spcPct val="90000"/>
            </a:lnSpc>
            <a:spcBef>
              <a:spcPct val="0"/>
            </a:spcBef>
            <a:spcAft>
              <a:spcPct val="35000"/>
            </a:spcAft>
            <a:buNone/>
          </a:pPr>
          <a:endParaRPr lang="en-US" sz="1800" kern="1200" dirty="0">
            <a:solidFill>
              <a:schemeClr val="tx1"/>
            </a:solidFill>
          </a:endParaRPr>
        </a:p>
      </dsp:txBody>
      <dsp:txXfrm>
        <a:off x="576717" y="352138"/>
        <a:ext cx="2145780" cy="3456290"/>
      </dsp:txXfrm>
    </dsp:sp>
    <dsp:sp modelId="{C345E5E1-4C19-A641-9DD1-E0A940217B63}">
      <dsp:nvSpPr>
        <dsp:cNvPr id="0" name=""/>
        <dsp:cNvSpPr/>
      </dsp:nvSpPr>
      <dsp:spPr>
        <a:xfrm>
          <a:off x="2981719" y="352138"/>
          <a:ext cx="2880241" cy="3456290"/>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r>
            <a:rPr lang="en-US" sz="2800" kern="1200" dirty="0">
              <a:solidFill>
                <a:srgbClr val="000000"/>
              </a:solidFill>
              <a:latin typeface="+mj-lt"/>
            </a:rPr>
            <a:t>Secondary</a:t>
          </a:r>
        </a:p>
      </dsp:txBody>
      <dsp:txXfrm rot="16200000">
        <a:off x="1852664" y="1481193"/>
        <a:ext cx="2834157" cy="576048"/>
      </dsp:txXfrm>
    </dsp:sp>
    <dsp:sp modelId="{A6B1D534-E061-524F-8569-5DD5E69CC1ED}">
      <dsp:nvSpPr>
        <dsp:cNvPr id="0" name=""/>
        <dsp:cNvSpPr/>
      </dsp:nvSpPr>
      <dsp:spPr>
        <a:xfrm rot="5400000">
          <a:off x="2742043" y="3100356"/>
          <a:ext cx="508154" cy="432036"/>
        </a:xfrm>
        <a:prstGeom prst="flowChartExtract">
          <a:avLst/>
        </a:prstGeom>
        <a:solidFill>
          <a:srgbClr val="FF66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74AC366-3E98-6845-BEF9-22901A60C16F}">
      <dsp:nvSpPr>
        <dsp:cNvPr id="0" name=""/>
        <dsp:cNvSpPr/>
      </dsp:nvSpPr>
      <dsp:spPr>
        <a:xfrm>
          <a:off x="3557767" y="352138"/>
          <a:ext cx="2145780" cy="345629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endParaRPr lang="en-GB" sz="1800" kern="1200" dirty="0">
            <a:solidFill>
              <a:schemeClr val="tx1"/>
            </a:solidFill>
          </a:endParaRPr>
        </a:p>
        <a:p>
          <a:pPr marL="0" lvl="0" indent="0" algn="l" defTabSz="800100">
            <a:lnSpc>
              <a:spcPct val="90000"/>
            </a:lnSpc>
            <a:spcBef>
              <a:spcPct val="0"/>
            </a:spcBef>
            <a:spcAft>
              <a:spcPct val="35000"/>
            </a:spcAft>
            <a:buNone/>
          </a:pPr>
          <a:endParaRPr lang="en-GB" sz="1800" kern="1200" dirty="0">
            <a:solidFill>
              <a:schemeClr val="tx1"/>
            </a:solidFill>
          </a:endParaRPr>
        </a:p>
      </dsp:txBody>
      <dsp:txXfrm>
        <a:off x="3557767" y="352138"/>
        <a:ext cx="2145780" cy="3456290"/>
      </dsp:txXfrm>
    </dsp:sp>
    <dsp:sp modelId="{5F518808-5016-3448-BEB2-B962AC301BA5}">
      <dsp:nvSpPr>
        <dsp:cNvPr id="0" name=""/>
        <dsp:cNvSpPr/>
      </dsp:nvSpPr>
      <dsp:spPr>
        <a:xfrm>
          <a:off x="5962769" y="352138"/>
          <a:ext cx="2880241" cy="3456290"/>
        </a:xfrm>
        <a:prstGeom prst="roundRect">
          <a:avLst>
            <a:gd name="adj" fmla="val 5000"/>
          </a:avLst>
        </a:prstGeom>
        <a:solidFill>
          <a:srgbClr val="00B0F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96012" rIns="124460" bIns="0" numCol="1" spcCol="1270" anchor="t" anchorCtr="0">
          <a:noAutofit/>
        </a:bodyPr>
        <a:lstStyle/>
        <a:p>
          <a:pPr marL="0" lvl="0" indent="0" algn="r" defTabSz="1244600">
            <a:lnSpc>
              <a:spcPct val="90000"/>
            </a:lnSpc>
            <a:spcBef>
              <a:spcPct val="0"/>
            </a:spcBef>
            <a:spcAft>
              <a:spcPct val="35000"/>
            </a:spcAft>
            <a:buNone/>
          </a:pPr>
          <a:r>
            <a:rPr lang="en-US" sz="2800" kern="1200" dirty="0">
              <a:solidFill>
                <a:srgbClr val="000000"/>
              </a:solidFill>
              <a:latin typeface="+mj-lt"/>
            </a:rPr>
            <a:t>Primary</a:t>
          </a:r>
        </a:p>
      </dsp:txBody>
      <dsp:txXfrm rot="16200000">
        <a:off x="4833715" y="1481193"/>
        <a:ext cx="2834157" cy="576048"/>
      </dsp:txXfrm>
    </dsp:sp>
    <dsp:sp modelId="{C4D4CB44-700C-0944-8F53-CFB9C97F8398}">
      <dsp:nvSpPr>
        <dsp:cNvPr id="0" name=""/>
        <dsp:cNvSpPr/>
      </dsp:nvSpPr>
      <dsp:spPr>
        <a:xfrm rot="5400000">
          <a:off x="5723093" y="3100356"/>
          <a:ext cx="508154" cy="432036"/>
        </a:xfrm>
        <a:prstGeom prst="flowChartExtract">
          <a:avLst/>
        </a:prstGeom>
        <a:solidFill>
          <a:srgbClr val="FF6600"/>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40046445-2F50-9D47-AA5B-CF25784F2E19}">
      <dsp:nvSpPr>
        <dsp:cNvPr id="0" name=""/>
        <dsp:cNvSpPr/>
      </dsp:nvSpPr>
      <dsp:spPr>
        <a:xfrm>
          <a:off x="6538818" y="352138"/>
          <a:ext cx="2145780" cy="3456290"/>
        </a:xfrm>
        <a:prstGeom prst="rect">
          <a:avLst/>
        </a:prstGeom>
        <a:noFill/>
        <a:ln>
          <a:noFill/>
        </a:ln>
        <a:effectLst/>
        <a:sp3d/>
      </dsp:spPr>
      <dsp:style>
        <a:lnRef idx="0">
          <a:scrgbClr r="0" g="0" b="0"/>
        </a:lnRef>
        <a:fillRef idx="3">
          <a:scrgbClr r="0" g="0" b="0"/>
        </a:fillRef>
        <a:effectRef idx="2">
          <a:scrgbClr r="0" g="0" b="0"/>
        </a:effectRef>
        <a:fontRef idx="minor">
          <a:schemeClr val="lt1"/>
        </a:fontRef>
      </dsp:style>
      <dsp:txBody>
        <a:bodyPr spcFirstLastPara="0" vert="horz" wrap="square" lIns="0" tIns="61722" rIns="0" bIns="0" numCol="1" spcCol="1270" anchor="t" anchorCtr="0">
          <a:noAutofit/>
        </a:bodyPr>
        <a:lstStyle/>
        <a:p>
          <a:pPr marL="0" lvl="0" indent="0" algn="l" defTabSz="800100">
            <a:lnSpc>
              <a:spcPct val="90000"/>
            </a:lnSpc>
            <a:spcBef>
              <a:spcPct val="0"/>
            </a:spcBef>
            <a:spcAft>
              <a:spcPct val="35000"/>
            </a:spcAft>
            <a:buNone/>
          </a:pPr>
          <a:r>
            <a:rPr lang="en-GB" sz="1800" b="1" kern="1200" dirty="0">
              <a:solidFill>
                <a:schemeClr val="tx1"/>
              </a:solidFill>
              <a:latin typeface="+mj-lt"/>
            </a:rPr>
            <a:t>In unique cases: areas with a primary conservation objective</a:t>
          </a:r>
          <a:r>
            <a:rPr lang="is-IS" sz="1800" kern="1200" dirty="0">
              <a:solidFill>
                <a:schemeClr val="tx1"/>
              </a:solidFill>
              <a:latin typeface="+mj-lt"/>
            </a:rPr>
            <a:t>…</a:t>
          </a:r>
        </a:p>
        <a:p>
          <a:pPr marL="0" lvl="0" indent="0" algn="l" defTabSz="800100">
            <a:lnSpc>
              <a:spcPct val="90000"/>
            </a:lnSpc>
            <a:spcBef>
              <a:spcPct val="0"/>
            </a:spcBef>
            <a:spcAft>
              <a:spcPct val="35000"/>
            </a:spcAft>
            <a:buNone/>
          </a:pPr>
          <a:endParaRPr lang="is-IS" sz="1800" kern="1200" dirty="0">
            <a:solidFill>
              <a:schemeClr val="tx1"/>
            </a:solidFill>
            <a:latin typeface="+mj-lt"/>
          </a:endParaRPr>
        </a:p>
        <a:p>
          <a:pPr marL="0" lvl="0" indent="0" algn="l" defTabSz="800100">
            <a:lnSpc>
              <a:spcPct val="90000"/>
            </a:lnSpc>
            <a:spcBef>
              <a:spcPct val="0"/>
            </a:spcBef>
            <a:spcAft>
              <a:spcPct val="35000"/>
            </a:spcAft>
            <a:buNone/>
          </a:pPr>
          <a:r>
            <a:rPr lang="is-IS" sz="1800" kern="1200" dirty="0">
              <a:solidFill>
                <a:schemeClr val="tx1"/>
              </a:solidFill>
              <a:latin typeface="+mj-lt"/>
            </a:rPr>
            <a:t>...</a:t>
          </a:r>
          <a:r>
            <a:rPr lang="en-GB" sz="1800" kern="1200" dirty="0">
              <a:solidFill>
                <a:schemeClr val="tx1"/>
              </a:solidFill>
              <a:latin typeface="+mj-lt"/>
            </a:rPr>
            <a:t> where the governance authority: </a:t>
          </a:r>
        </a:p>
        <a:p>
          <a:pPr marL="0" lvl="0" indent="0" algn="l" defTabSz="800100">
            <a:lnSpc>
              <a:spcPct val="90000"/>
            </a:lnSpc>
            <a:spcBef>
              <a:spcPct val="0"/>
            </a:spcBef>
            <a:spcAft>
              <a:spcPct val="35000"/>
            </a:spcAft>
            <a:buNone/>
          </a:pPr>
          <a:r>
            <a:rPr lang="en-GB" sz="1800" kern="1200" dirty="0">
              <a:solidFill>
                <a:schemeClr val="tx1"/>
              </a:solidFill>
              <a:latin typeface="+mj-lt"/>
            </a:rPr>
            <a:t>- is unable to secure PA designation or </a:t>
          </a:r>
        </a:p>
        <a:p>
          <a:pPr marL="0" lvl="0" indent="0" algn="l" defTabSz="800100">
            <a:lnSpc>
              <a:spcPct val="90000"/>
            </a:lnSpc>
            <a:spcBef>
              <a:spcPct val="0"/>
            </a:spcBef>
            <a:spcAft>
              <a:spcPct val="35000"/>
            </a:spcAft>
            <a:buNone/>
          </a:pPr>
          <a:r>
            <a:rPr lang="en-GB" sz="1800" kern="1200" dirty="0">
              <a:solidFill>
                <a:schemeClr val="tx1"/>
              </a:solidFill>
              <a:latin typeface="+mj-lt"/>
            </a:rPr>
            <a:t>- prefers not to be recognised as a PA</a:t>
          </a:r>
          <a:endParaRPr lang="en-US" sz="1800" kern="1200" dirty="0">
            <a:solidFill>
              <a:schemeClr val="tx1"/>
            </a:solidFill>
            <a:latin typeface="+mj-lt"/>
          </a:endParaRPr>
        </a:p>
      </dsp:txBody>
      <dsp:txXfrm>
        <a:off x="6538818" y="352138"/>
        <a:ext cx="2145780" cy="3456290"/>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9BE83-EA72-1E49-B66D-3C7BE351A14A}">
      <dsp:nvSpPr>
        <dsp:cNvPr id="0" name=""/>
        <dsp:cNvSpPr/>
      </dsp:nvSpPr>
      <dsp:spPr>
        <a:xfrm>
          <a:off x="7233" y="0"/>
          <a:ext cx="4323754" cy="839996"/>
        </a:xfrm>
        <a:prstGeom prst="chevron">
          <a:avLst/>
        </a:prstGeom>
        <a:solidFill>
          <a:schemeClr val="bg1">
            <a:lumMod val="65000"/>
            <a:alpha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marL="0" lvl="0" indent="0" algn="ctr" defTabSz="1066800">
            <a:lnSpc>
              <a:spcPct val="90000"/>
            </a:lnSpc>
            <a:spcBef>
              <a:spcPct val="0"/>
            </a:spcBef>
            <a:spcAft>
              <a:spcPct val="35000"/>
            </a:spcAft>
            <a:buNone/>
          </a:pPr>
          <a:r>
            <a:rPr lang="en-US" sz="2400" kern="1200" dirty="0"/>
            <a:t>Less intention to conserve biodiversity</a:t>
          </a:r>
        </a:p>
      </dsp:txBody>
      <dsp:txXfrm>
        <a:off x="427231" y="0"/>
        <a:ext cx="3483758" cy="839996"/>
      </dsp:txXfrm>
    </dsp:sp>
    <dsp:sp modelId="{2A80C5F2-5C0C-CC4F-BC56-9981C95ACD25}">
      <dsp:nvSpPr>
        <dsp:cNvPr id="0" name=""/>
        <dsp:cNvSpPr/>
      </dsp:nvSpPr>
      <dsp:spPr>
        <a:xfrm>
          <a:off x="3898612" y="0"/>
          <a:ext cx="4323754" cy="839996"/>
        </a:xfrm>
        <a:prstGeom prst="chevron">
          <a:avLst/>
        </a:prstGeom>
        <a:solidFill>
          <a:schemeClr val="tx1">
            <a:lumMod val="95000"/>
            <a:lumOff val="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marL="0" lvl="0" indent="0" algn="ctr" defTabSz="977900">
            <a:lnSpc>
              <a:spcPct val="90000"/>
            </a:lnSpc>
            <a:spcBef>
              <a:spcPct val="0"/>
            </a:spcBef>
            <a:spcAft>
              <a:spcPct val="35000"/>
            </a:spcAft>
            <a:buNone/>
          </a:pPr>
          <a:r>
            <a:rPr lang="en-US" sz="2200" kern="1200" dirty="0"/>
            <a:t>More intention to conserve biodiversity </a:t>
          </a:r>
        </a:p>
      </dsp:txBody>
      <dsp:txXfrm>
        <a:off x="4318610" y="0"/>
        <a:ext cx="3483758" cy="839996"/>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FF3C99-3079-6746-91D2-5A3060F42815}" type="datetimeFigureOut">
              <a:rPr lang="en-US" smtClean="0"/>
              <a:t>9/27/22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BB0902-55BC-684A-BA68-72049415391F}" type="slidenum">
              <a:rPr lang="en-US" smtClean="0"/>
              <a:t>‹#›</a:t>
            </a:fld>
            <a:endParaRPr lang="en-US"/>
          </a:p>
        </p:txBody>
      </p:sp>
    </p:spTree>
    <p:extLst>
      <p:ext uri="{BB962C8B-B14F-4D97-AF65-F5344CB8AC3E}">
        <p14:creationId xmlns:p14="http://schemas.microsoft.com/office/powerpoint/2010/main" val="36659197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3" Type="http://schemas.openxmlformats.org/officeDocument/2006/relationships/hyperlink" Target="http://www.wcmc.io/WDPA_Manual" TargetMode="External"/><Relationship Id="rId2" Type="http://schemas.openxmlformats.org/officeDocument/2006/relationships/slide" Target="../slides/slide54.xml"/><Relationship Id="rId1" Type="http://schemas.openxmlformats.org/officeDocument/2006/relationships/notesMaster" Target="../notesMasters/notesMaster1.xml"/><Relationship Id="rId4" Type="http://schemas.openxmlformats.org/officeDocument/2006/relationships/hyperlink" Target="mailto:protectedareas@unep-wcmc.org" TargetMode="Externa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8422468-713F-42F0-A4FE-ADB8F88C44CD}" type="slidenum">
              <a:rPr lang="en-GB" smtClean="0"/>
              <a:t>1</a:t>
            </a:fld>
            <a:endParaRPr lang="en-GB"/>
          </a:p>
        </p:txBody>
      </p:sp>
    </p:spTree>
    <p:extLst>
      <p:ext uri="{BB962C8B-B14F-4D97-AF65-F5344CB8AC3E}">
        <p14:creationId xmlns:p14="http://schemas.microsoft.com/office/powerpoint/2010/main" val="1179669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Secondary</a:t>
            </a:r>
            <a:r>
              <a:rPr lang="en-US" dirty="0"/>
              <a:t>: Others have a secondary conservation objective.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IUCN guidelines provide a list of areas likely to meet the OECM criteria on pages 10-11: https://</a:t>
            </a:r>
            <a:r>
              <a:rPr lang="en-US" dirty="0" err="1"/>
              <a:t>portals.iucn.org</a:t>
            </a:r>
            <a:r>
              <a:rPr lang="en-US" dirty="0"/>
              <a:t>/library/node/48773</a:t>
            </a:r>
          </a:p>
          <a:p>
            <a:r>
              <a:rPr lang="en-US" dirty="0"/>
              <a:t>To find examples of OECMs in your region, please refer to the World Database on OECMs: </a:t>
            </a:r>
            <a:r>
              <a:rPr lang="en-US" dirty="0" err="1"/>
              <a:t>www.protectedplanet.net</a:t>
            </a:r>
            <a:r>
              <a:rPr lang="en-US" dirty="0"/>
              <a:t>/</a:t>
            </a:r>
            <a:r>
              <a:rPr lang="en-US" dirty="0" err="1"/>
              <a:t>en</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t>10</a:t>
            </a:fld>
            <a:endParaRPr lang="en-US"/>
          </a:p>
        </p:txBody>
      </p:sp>
    </p:spTree>
    <p:extLst>
      <p:ext uri="{BB962C8B-B14F-4D97-AF65-F5344CB8AC3E}">
        <p14:creationId xmlns:p14="http://schemas.microsoft.com/office/powerpoint/2010/main" val="1005381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Primary</a:t>
            </a:r>
            <a:r>
              <a:rPr lang="en-US" dirty="0"/>
              <a:t>: Some have a primary conservation objective, and therefore meet the definition of a PA. But for the reasons set out in the slide, they may not be able to be recognized as a PA. In this case, and if the governance authority agrees, they can be recognized as an OECM.</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IUCN guidelines provide a list of areas likely to meet the OECM criteria on pages 10-11: https://</a:t>
            </a:r>
            <a:r>
              <a:rPr lang="en-US" dirty="0" err="1"/>
              <a:t>portals.iucn.org</a:t>
            </a:r>
            <a:r>
              <a:rPr lang="en-US" dirty="0"/>
              <a:t>/library/node/48773</a:t>
            </a:r>
          </a:p>
          <a:p>
            <a:r>
              <a:rPr lang="en-US" dirty="0"/>
              <a:t>To find examples of OECMs in your region, please refer to the World Database on OECMs: </a:t>
            </a:r>
            <a:r>
              <a:rPr lang="en-US" dirty="0" err="1"/>
              <a:t>www.protectedplanet.net</a:t>
            </a:r>
            <a:r>
              <a:rPr lang="en-US" dirty="0"/>
              <a:t>/</a:t>
            </a:r>
            <a:r>
              <a:rPr lang="en-US" dirty="0" err="1"/>
              <a:t>en</a:t>
            </a:r>
            <a:endParaRPr lang="en-US" dirty="0"/>
          </a:p>
          <a:p>
            <a:r>
              <a:rPr lang="en-US" dirty="0"/>
              <a:t>For more information on privately protected areas and OECMs please see: </a:t>
            </a:r>
          </a:p>
          <a:p>
            <a:r>
              <a:rPr lang="en-US" dirty="0"/>
              <a:t>https://</a:t>
            </a:r>
            <a:r>
              <a:rPr lang="en-US" dirty="0" err="1"/>
              <a:t>www.iucn.org</a:t>
            </a:r>
            <a:r>
              <a:rPr lang="en-US" dirty="0"/>
              <a:t>/sites/dev/files/media-uploads/2020/09/iucn_wcpa_technical_note_series_no._1.pdf</a:t>
            </a:r>
          </a:p>
        </p:txBody>
      </p:sp>
      <p:sp>
        <p:nvSpPr>
          <p:cNvPr id="4" name="Slide Number Placeholder 3"/>
          <p:cNvSpPr>
            <a:spLocks noGrp="1"/>
          </p:cNvSpPr>
          <p:nvPr>
            <p:ph type="sldNum" sz="quarter" idx="5"/>
          </p:nvPr>
        </p:nvSpPr>
        <p:spPr/>
        <p:txBody>
          <a:bodyPr/>
          <a:lstStyle/>
          <a:p>
            <a:fld id="{18BB0902-55BC-684A-BA68-72049415391F}" type="slidenum">
              <a:rPr lang="en-US" smtClean="0"/>
              <a:t>11</a:t>
            </a:fld>
            <a:endParaRPr lang="en-US"/>
          </a:p>
        </p:txBody>
      </p:sp>
    </p:spTree>
    <p:extLst>
      <p:ext uri="{BB962C8B-B14F-4D97-AF65-F5344CB8AC3E}">
        <p14:creationId xmlns:p14="http://schemas.microsoft.com/office/powerpoint/2010/main" val="15629779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illustrates where PAs appear in the spectrum. </a:t>
            </a:r>
          </a:p>
        </p:txBody>
      </p:sp>
      <p:sp>
        <p:nvSpPr>
          <p:cNvPr id="4" name="Slide Number Placeholder 3"/>
          <p:cNvSpPr>
            <a:spLocks noGrp="1"/>
          </p:cNvSpPr>
          <p:nvPr>
            <p:ph type="sldNum" sz="quarter" idx="5"/>
          </p:nvPr>
        </p:nvSpPr>
        <p:spPr/>
        <p:txBody>
          <a:bodyPr/>
          <a:lstStyle/>
          <a:p>
            <a:fld id="{18BB0902-55BC-684A-BA68-72049415391F}" type="slidenum">
              <a:rPr lang="en-US" smtClean="0"/>
              <a:t>12</a:t>
            </a:fld>
            <a:endParaRPr lang="en-US"/>
          </a:p>
        </p:txBody>
      </p:sp>
    </p:spTree>
    <p:extLst>
      <p:ext uri="{BB962C8B-B14F-4D97-AF65-F5344CB8AC3E}">
        <p14:creationId xmlns:p14="http://schemas.microsoft.com/office/powerpoint/2010/main" val="3960816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sets out a range of areas that will likely not meet the OECM criteria. Please see page 11 of the IUCN guidelines for a longer, non-exhaustive list. You can note that some of these areas are ‘sustainable use’ areas that do not deliver long-term conservation outcomes. They </a:t>
            </a:r>
            <a:r>
              <a:rPr lang="en-US"/>
              <a:t>should not be </a:t>
            </a:r>
            <a:r>
              <a:rPr lang="en-US" dirty="0"/>
              <a:t>reported as OECMs. </a:t>
            </a:r>
          </a:p>
          <a:p>
            <a:endParaRPr lang="en-US" dirty="0"/>
          </a:p>
          <a:p>
            <a:r>
              <a:rPr lang="en-US" dirty="0"/>
              <a:t>You can also reference the Special Issue of PARKS on OECMs which provides example of areas that are likely and less likely to be OECMs: https://</a:t>
            </a:r>
            <a:r>
              <a:rPr lang="en-US" dirty="0" err="1"/>
              <a:t>parksjournal.com</a:t>
            </a:r>
            <a:r>
              <a:rPr lang="en-US" dirty="0"/>
              <a:t>/list-of-papers/ </a:t>
            </a:r>
          </a:p>
        </p:txBody>
      </p:sp>
      <p:sp>
        <p:nvSpPr>
          <p:cNvPr id="4" name="Slide Number Placeholder 3"/>
          <p:cNvSpPr>
            <a:spLocks noGrp="1"/>
          </p:cNvSpPr>
          <p:nvPr>
            <p:ph type="sldNum" sz="quarter" idx="5"/>
          </p:nvPr>
        </p:nvSpPr>
        <p:spPr/>
        <p:txBody>
          <a:bodyPr/>
          <a:lstStyle/>
          <a:p>
            <a:fld id="{18BB0902-55BC-684A-BA68-72049415391F}" type="slidenum">
              <a:rPr lang="en-US" smtClean="0"/>
              <a:t>13</a:t>
            </a:fld>
            <a:endParaRPr lang="en-US"/>
          </a:p>
        </p:txBody>
      </p:sp>
    </p:spTree>
    <p:extLst>
      <p:ext uri="{BB962C8B-B14F-4D97-AF65-F5344CB8AC3E}">
        <p14:creationId xmlns:p14="http://schemas.microsoft.com/office/powerpoint/2010/main" val="2642435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BB0902-55BC-684A-BA68-72049415391F}" type="slidenum">
              <a:rPr lang="en-US" smtClean="0"/>
              <a:t>14</a:t>
            </a:fld>
            <a:endParaRPr lang="en-US"/>
          </a:p>
        </p:txBody>
      </p:sp>
    </p:spTree>
    <p:extLst>
      <p:ext uri="{BB962C8B-B14F-4D97-AF65-F5344CB8AC3E}">
        <p14:creationId xmlns:p14="http://schemas.microsoft.com/office/powerpoint/2010/main" val="4148410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OECMs can deliver a range of biodiversity values. The following slides set out a non-exhaustive list. For more information on biodiversity values see Box 4 in the IUCN guidelines for </a:t>
            </a:r>
            <a:r>
              <a:rPr lang="en-US" i="1" dirty="0" err="1"/>
              <a:t>Recognising</a:t>
            </a:r>
            <a:r>
              <a:rPr lang="en-US" i="1" dirty="0"/>
              <a:t> and reporting OECMs</a:t>
            </a:r>
            <a:r>
              <a:rPr lang="en-US" dirty="0"/>
              <a:t> (p. 7): https://</a:t>
            </a:r>
            <a:r>
              <a:rPr lang="en-US" dirty="0" err="1"/>
              <a:t>portals.iucn.org</a:t>
            </a:r>
            <a:r>
              <a:rPr lang="en-US" dirty="0"/>
              <a:t>/library/node/48773</a:t>
            </a:r>
          </a:p>
        </p:txBody>
      </p:sp>
      <p:sp>
        <p:nvSpPr>
          <p:cNvPr id="4" name="Slide Number Placeholder 3"/>
          <p:cNvSpPr>
            <a:spLocks noGrp="1"/>
          </p:cNvSpPr>
          <p:nvPr>
            <p:ph type="sldNum" sz="quarter" idx="5"/>
          </p:nvPr>
        </p:nvSpPr>
        <p:spPr/>
        <p:txBody>
          <a:bodyPr/>
          <a:lstStyle/>
          <a:p>
            <a:fld id="{18BB0902-55BC-684A-BA68-72049415391F}" type="slidenum">
              <a:rPr lang="en-US" smtClean="0"/>
              <a:t>15</a:t>
            </a:fld>
            <a:endParaRPr lang="en-US"/>
          </a:p>
        </p:txBody>
      </p:sp>
    </p:spTree>
    <p:extLst>
      <p:ext uri="{BB962C8B-B14F-4D97-AF65-F5344CB8AC3E}">
        <p14:creationId xmlns:p14="http://schemas.microsoft.com/office/powerpoint/2010/main" val="2815627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t>17</a:t>
            </a:fld>
            <a:endParaRPr lang="en-US"/>
          </a:p>
        </p:txBody>
      </p:sp>
    </p:spTree>
    <p:extLst>
      <p:ext uri="{BB962C8B-B14F-4D97-AF65-F5344CB8AC3E}">
        <p14:creationId xmlns:p14="http://schemas.microsoft.com/office/powerpoint/2010/main" val="33013175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t>19</a:t>
            </a:fld>
            <a:endParaRPr lang="en-US"/>
          </a:p>
        </p:txBody>
      </p:sp>
    </p:spTree>
    <p:extLst>
      <p:ext uri="{BB962C8B-B14F-4D97-AF65-F5344CB8AC3E}">
        <p14:creationId xmlns:p14="http://schemas.microsoft.com/office/powerpoint/2010/main" val="1703859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t>20</a:t>
            </a:fld>
            <a:endParaRPr lang="en-US"/>
          </a:p>
        </p:txBody>
      </p:sp>
    </p:spTree>
    <p:extLst>
      <p:ext uri="{BB962C8B-B14F-4D97-AF65-F5344CB8AC3E}">
        <p14:creationId xmlns:p14="http://schemas.microsoft.com/office/powerpoint/2010/main" val="33720704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t>21</a:t>
            </a:fld>
            <a:endParaRPr lang="en-US"/>
          </a:p>
        </p:txBody>
      </p:sp>
    </p:spTree>
    <p:extLst>
      <p:ext uri="{BB962C8B-B14F-4D97-AF65-F5344CB8AC3E}">
        <p14:creationId xmlns:p14="http://schemas.microsoft.com/office/powerpoint/2010/main" val="28900421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Provide a clear overview of the modules, including how they relate to the overall agenda </a:t>
            </a:r>
          </a:p>
        </p:txBody>
      </p:sp>
      <p:sp>
        <p:nvSpPr>
          <p:cNvPr id="4" name="Slide Number Placeholder 3"/>
          <p:cNvSpPr>
            <a:spLocks noGrp="1"/>
          </p:cNvSpPr>
          <p:nvPr>
            <p:ph type="sldNum" sz="quarter" idx="5"/>
          </p:nvPr>
        </p:nvSpPr>
        <p:spPr/>
        <p:txBody>
          <a:bodyPr/>
          <a:lstStyle/>
          <a:p>
            <a:fld id="{18BB0902-55BC-684A-BA68-72049415391F}" type="slidenum">
              <a:rPr lang="en-US" smtClean="0"/>
              <a:t>2</a:t>
            </a:fld>
            <a:endParaRPr lang="en-US"/>
          </a:p>
        </p:txBody>
      </p:sp>
    </p:spTree>
    <p:extLst>
      <p:ext uri="{BB962C8B-B14F-4D97-AF65-F5344CB8AC3E}">
        <p14:creationId xmlns:p14="http://schemas.microsoft.com/office/powerpoint/2010/main" val="13642379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Identifying and reporting OECMs supports the conservation of biodiversity values in those areas. </a:t>
            </a:r>
          </a:p>
        </p:txBody>
      </p:sp>
      <p:sp>
        <p:nvSpPr>
          <p:cNvPr id="4" name="Slide Number Placeholder 3"/>
          <p:cNvSpPr>
            <a:spLocks noGrp="1"/>
          </p:cNvSpPr>
          <p:nvPr>
            <p:ph type="sldNum" sz="quarter" idx="5"/>
          </p:nvPr>
        </p:nvSpPr>
        <p:spPr/>
        <p:txBody>
          <a:bodyPr/>
          <a:lstStyle/>
          <a:p>
            <a:fld id="{18BB0902-55BC-684A-BA68-72049415391F}" type="slidenum">
              <a:rPr lang="en-US" smtClean="0"/>
              <a:t>22</a:t>
            </a:fld>
            <a:endParaRPr lang="en-US"/>
          </a:p>
        </p:txBody>
      </p:sp>
    </p:spTree>
    <p:extLst>
      <p:ext uri="{BB962C8B-B14F-4D97-AF65-F5344CB8AC3E}">
        <p14:creationId xmlns:p14="http://schemas.microsoft.com/office/powerpoint/2010/main" val="572022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‘OECMs’ was defined by the CBD, efforts to </a:t>
            </a:r>
            <a:r>
              <a:rPr lang="en-US" dirty="0" err="1"/>
              <a:t>recognise</a:t>
            </a:r>
            <a:r>
              <a:rPr lang="en-US" dirty="0"/>
              <a:t> conservation occurring outside OECMs was piecemeal. OECMs provides a clear framework for such efforts. </a:t>
            </a:r>
          </a:p>
        </p:txBody>
      </p:sp>
      <p:sp>
        <p:nvSpPr>
          <p:cNvPr id="4" name="Slide Number Placeholder 3"/>
          <p:cNvSpPr>
            <a:spLocks noGrp="1"/>
          </p:cNvSpPr>
          <p:nvPr>
            <p:ph type="sldNum" sz="quarter" idx="5"/>
          </p:nvPr>
        </p:nvSpPr>
        <p:spPr/>
        <p:txBody>
          <a:bodyPr/>
          <a:lstStyle/>
          <a:p>
            <a:fld id="{18BB0902-55BC-684A-BA68-72049415391F}" type="slidenum">
              <a:rPr lang="en-US" smtClean="0"/>
              <a:t>23</a:t>
            </a:fld>
            <a:endParaRPr lang="en-US"/>
          </a:p>
        </p:txBody>
      </p:sp>
    </p:spTree>
    <p:extLst>
      <p:ext uri="{BB962C8B-B14F-4D97-AF65-F5344CB8AC3E}">
        <p14:creationId xmlns:p14="http://schemas.microsoft.com/office/powerpoint/2010/main" val="4430935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OECMs have the potential to be sites in which ecosystem services and livelihoods are generated and climate change is addressed. </a:t>
            </a:r>
          </a:p>
        </p:txBody>
      </p:sp>
      <p:sp>
        <p:nvSpPr>
          <p:cNvPr id="4" name="Slide Number Placeholder 3"/>
          <p:cNvSpPr>
            <a:spLocks noGrp="1"/>
          </p:cNvSpPr>
          <p:nvPr>
            <p:ph type="sldNum" sz="quarter" idx="5"/>
          </p:nvPr>
        </p:nvSpPr>
        <p:spPr/>
        <p:txBody>
          <a:bodyPr/>
          <a:lstStyle/>
          <a:p>
            <a:fld id="{18BB0902-55BC-684A-BA68-72049415391F}" type="slidenum">
              <a:rPr lang="en-US" smtClean="0"/>
              <a:t>24</a:t>
            </a:fld>
            <a:endParaRPr lang="en-US"/>
          </a:p>
        </p:txBody>
      </p:sp>
    </p:spTree>
    <p:extLst>
      <p:ext uri="{BB962C8B-B14F-4D97-AF65-F5344CB8AC3E}">
        <p14:creationId xmlns:p14="http://schemas.microsoft.com/office/powerpoint/2010/main" val="9227421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cases, governance and management authorities have had neither adequate nor appropriate levels of recognition. OECMs provides a framework to remedy this issue.  </a:t>
            </a:r>
          </a:p>
        </p:txBody>
      </p:sp>
      <p:sp>
        <p:nvSpPr>
          <p:cNvPr id="4" name="Slide Number Placeholder 3"/>
          <p:cNvSpPr>
            <a:spLocks noGrp="1"/>
          </p:cNvSpPr>
          <p:nvPr>
            <p:ph type="sldNum" sz="quarter" idx="5"/>
          </p:nvPr>
        </p:nvSpPr>
        <p:spPr/>
        <p:txBody>
          <a:bodyPr/>
          <a:lstStyle/>
          <a:p>
            <a:fld id="{18BB0902-55BC-684A-BA68-72049415391F}" type="slidenum">
              <a:rPr lang="en-US" smtClean="0"/>
              <a:t>25</a:t>
            </a:fld>
            <a:endParaRPr lang="en-US"/>
          </a:p>
        </p:txBody>
      </p:sp>
    </p:spTree>
    <p:extLst>
      <p:ext uri="{BB962C8B-B14F-4D97-AF65-F5344CB8AC3E}">
        <p14:creationId xmlns:p14="http://schemas.microsoft.com/office/powerpoint/2010/main" val="15696530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OECMs have the potential to influence sectoral planning and practices to better support the </a:t>
            </a:r>
            <a:r>
              <a:rPr lang="en-US" i="1" dirty="0"/>
              <a:t>in-situ</a:t>
            </a:r>
            <a:r>
              <a:rPr lang="en-US" dirty="0"/>
              <a:t> conservation of biodiversity in the landscapes and seascapes in which the economic sectors operate. </a:t>
            </a:r>
          </a:p>
        </p:txBody>
      </p:sp>
      <p:sp>
        <p:nvSpPr>
          <p:cNvPr id="4" name="Slide Number Placeholder 3"/>
          <p:cNvSpPr>
            <a:spLocks noGrp="1"/>
          </p:cNvSpPr>
          <p:nvPr>
            <p:ph type="sldNum" sz="quarter" idx="5"/>
          </p:nvPr>
        </p:nvSpPr>
        <p:spPr/>
        <p:txBody>
          <a:bodyPr/>
          <a:lstStyle/>
          <a:p>
            <a:fld id="{18BB0902-55BC-684A-BA68-72049415391F}" type="slidenum">
              <a:rPr lang="en-US" smtClean="0"/>
              <a:t>26</a:t>
            </a:fld>
            <a:endParaRPr lang="en-US"/>
          </a:p>
        </p:txBody>
      </p:sp>
    </p:spTree>
    <p:extLst>
      <p:ext uri="{BB962C8B-B14F-4D97-AF65-F5344CB8AC3E}">
        <p14:creationId xmlns:p14="http://schemas.microsoft.com/office/powerpoint/2010/main" val="2323637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the opportunities set out are not guaranteed and are contingent on a series of enabling factors. </a:t>
            </a:r>
          </a:p>
        </p:txBody>
      </p:sp>
      <p:sp>
        <p:nvSpPr>
          <p:cNvPr id="4" name="Slide Number Placeholder 3"/>
          <p:cNvSpPr>
            <a:spLocks noGrp="1"/>
          </p:cNvSpPr>
          <p:nvPr>
            <p:ph type="sldNum" sz="quarter" idx="5"/>
          </p:nvPr>
        </p:nvSpPr>
        <p:spPr/>
        <p:txBody>
          <a:bodyPr/>
          <a:lstStyle/>
          <a:p>
            <a:fld id="{18BB0902-55BC-684A-BA68-72049415391F}" type="slidenum">
              <a:rPr lang="en-US" smtClean="0"/>
              <a:t>27</a:t>
            </a:fld>
            <a:endParaRPr lang="en-US"/>
          </a:p>
        </p:txBody>
      </p:sp>
    </p:spTree>
    <p:extLst>
      <p:ext uri="{BB962C8B-B14F-4D97-AF65-F5344CB8AC3E}">
        <p14:creationId xmlns:p14="http://schemas.microsoft.com/office/powerpoint/2010/main" val="37991935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ends this module and provides an overview of the areas that will be covered in the following modules.</a:t>
            </a:r>
          </a:p>
          <a:p>
            <a:r>
              <a:rPr lang="en-US" dirty="0"/>
              <a:t>The flow diagram sets out the stages of assessment – which require the screening tool to be used to ascertain whether the site is a </a:t>
            </a:r>
            <a:r>
              <a:rPr lang="en-US" b="1" dirty="0"/>
              <a:t>potential OECM</a:t>
            </a:r>
            <a:r>
              <a:rPr lang="en-US" dirty="0"/>
              <a:t>, for </a:t>
            </a:r>
            <a:r>
              <a:rPr lang="en-US" b="1" dirty="0"/>
              <a:t>consent</a:t>
            </a:r>
            <a:r>
              <a:rPr lang="en-US" dirty="0"/>
              <a:t> to be freely given for a site to become a </a:t>
            </a:r>
            <a:r>
              <a:rPr lang="en-US" b="1" dirty="0"/>
              <a:t>candidate OECM</a:t>
            </a:r>
            <a:r>
              <a:rPr lang="en-US" dirty="0"/>
              <a:t>, and a </a:t>
            </a:r>
            <a:r>
              <a:rPr lang="en-US" b="1" dirty="0"/>
              <a:t>full assessment</a:t>
            </a:r>
            <a:r>
              <a:rPr lang="en-US" dirty="0"/>
              <a:t> to be carried out to ascertain whether the site meets the CBD criteria. </a:t>
            </a:r>
          </a:p>
        </p:txBody>
      </p:sp>
      <p:sp>
        <p:nvSpPr>
          <p:cNvPr id="4" name="Slide Number Placeholder 3"/>
          <p:cNvSpPr>
            <a:spLocks noGrp="1"/>
          </p:cNvSpPr>
          <p:nvPr>
            <p:ph type="sldNum" sz="quarter" idx="5"/>
          </p:nvPr>
        </p:nvSpPr>
        <p:spPr/>
        <p:txBody>
          <a:bodyPr/>
          <a:lstStyle/>
          <a:p>
            <a:fld id="{18BB0902-55BC-684A-BA68-72049415391F}" type="slidenum">
              <a:rPr lang="en-US" smtClean="0"/>
              <a:t>28</a:t>
            </a:fld>
            <a:endParaRPr lang="en-US"/>
          </a:p>
        </p:txBody>
      </p:sp>
    </p:spTree>
    <p:extLst>
      <p:ext uri="{BB962C8B-B14F-4D97-AF65-F5344CB8AC3E}">
        <p14:creationId xmlns:p14="http://schemas.microsoft.com/office/powerpoint/2010/main" val="23871130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Module B</a:t>
            </a:r>
            <a:r>
              <a:rPr lang="en-US" dirty="0"/>
              <a:t> provides guidance on how to identify ‘potential OECMs’.</a:t>
            </a:r>
          </a:p>
        </p:txBody>
      </p:sp>
      <p:sp>
        <p:nvSpPr>
          <p:cNvPr id="4" name="Slide Number Placeholder 3"/>
          <p:cNvSpPr>
            <a:spLocks noGrp="1"/>
          </p:cNvSpPr>
          <p:nvPr>
            <p:ph type="sldNum" sz="quarter" idx="5"/>
          </p:nvPr>
        </p:nvSpPr>
        <p:spPr/>
        <p:txBody>
          <a:bodyPr/>
          <a:lstStyle/>
          <a:p>
            <a:fld id="{18BB0902-55BC-684A-BA68-72049415391F}" type="slidenum">
              <a:rPr lang="en-US" smtClean="0"/>
              <a:t>29</a:t>
            </a:fld>
            <a:endParaRPr lang="en-US"/>
          </a:p>
        </p:txBody>
      </p:sp>
    </p:spTree>
    <p:extLst>
      <p:ext uri="{BB962C8B-B14F-4D97-AF65-F5344CB8AC3E}">
        <p14:creationId xmlns:p14="http://schemas.microsoft.com/office/powerpoint/2010/main" val="37134222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presents the front cover of IUCN’s guidelines for </a:t>
            </a:r>
            <a:r>
              <a:rPr lang="en-US" i="1" dirty="0" err="1"/>
              <a:t>Recognising</a:t>
            </a:r>
            <a:r>
              <a:rPr lang="en-US" i="1" dirty="0"/>
              <a:t> and Reporting OECMs</a:t>
            </a:r>
            <a:r>
              <a:rPr lang="en-US" i="0" dirty="0"/>
              <a:t>, in which a range of guidance can be found on how to identify, </a:t>
            </a:r>
            <a:r>
              <a:rPr lang="en-US" i="0" dirty="0" err="1"/>
              <a:t>recognise</a:t>
            </a:r>
            <a:r>
              <a:rPr lang="en-US" i="0" dirty="0"/>
              <a:t>, support and report OECMs. </a:t>
            </a:r>
          </a:p>
        </p:txBody>
      </p:sp>
      <p:sp>
        <p:nvSpPr>
          <p:cNvPr id="4" name="Slide Number Placeholder 3"/>
          <p:cNvSpPr>
            <a:spLocks noGrp="1"/>
          </p:cNvSpPr>
          <p:nvPr>
            <p:ph type="sldNum" sz="quarter" idx="5"/>
          </p:nvPr>
        </p:nvSpPr>
        <p:spPr/>
        <p:txBody>
          <a:bodyPr/>
          <a:lstStyle/>
          <a:p>
            <a:fld id="{18BB0902-55BC-684A-BA68-72049415391F}" type="slidenum">
              <a:rPr lang="en-US" smtClean="0"/>
              <a:t>30</a:t>
            </a:fld>
            <a:endParaRPr lang="en-US"/>
          </a:p>
        </p:txBody>
      </p:sp>
    </p:spTree>
    <p:extLst>
      <p:ext uri="{BB962C8B-B14F-4D97-AF65-F5344CB8AC3E}">
        <p14:creationId xmlns:p14="http://schemas.microsoft.com/office/powerpoint/2010/main" val="252506443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important that sites are assessed on a case-by-case basis. </a:t>
            </a:r>
          </a:p>
        </p:txBody>
      </p:sp>
      <p:sp>
        <p:nvSpPr>
          <p:cNvPr id="4" name="Slide Number Placeholder 3"/>
          <p:cNvSpPr>
            <a:spLocks noGrp="1"/>
          </p:cNvSpPr>
          <p:nvPr>
            <p:ph type="sldNum" sz="quarter" idx="5"/>
          </p:nvPr>
        </p:nvSpPr>
        <p:spPr/>
        <p:txBody>
          <a:bodyPr/>
          <a:lstStyle/>
          <a:p>
            <a:fld id="{18BB0902-55BC-684A-BA68-72049415391F}" type="slidenum">
              <a:rPr lang="en-US" smtClean="0"/>
              <a:t>31</a:t>
            </a:fld>
            <a:endParaRPr lang="en-US"/>
          </a:p>
        </p:txBody>
      </p:sp>
    </p:spTree>
    <p:extLst>
      <p:ext uri="{BB962C8B-B14F-4D97-AF65-F5344CB8AC3E}">
        <p14:creationId xmlns:p14="http://schemas.microsoft.com/office/powerpoint/2010/main" val="25048322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Module A</a:t>
            </a:r>
            <a:r>
              <a:rPr lang="en-US" dirty="0"/>
              <a:t> provides participants an overview of the foundational concepts and history, as well as introduces the values of opportunities presented by OECMs.    </a:t>
            </a:r>
          </a:p>
        </p:txBody>
      </p:sp>
      <p:sp>
        <p:nvSpPr>
          <p:cNvPr id="4" name="Slide Number Placeholder 3"/>
          <p:cNvSpPr>
            <a:spLocks noGrp="1"/>
          </p:cNvSpPr>
          <p:nvPr>
            <p:ph type="sldNum" sz="quarter" idx="5"/>
          </p:nvPr>
        </p:nvSpPr>
        <p:spPr/>
        <p:txBody>
          <a:bodyPr/>
          <a:lstStyle/>
          <a:p>
            <a:fld id="{18BB0902-55BC-684A-BA68-72049415391F}" type="slidenum">
              <a:rPr lang="en-US" smtClean="0"/>
              <a:t>3</a:t>
            </a:fld>
            <a:endParaRPr lang="en-US"/>
          </a:p>
        </p:txBody>
      </p:sp>
    </p:spTree>
    <p:extLst>
      <p:ext uri="{BB962C8B-B14F-4D97-AF65-F5344CB8AC3E}">
        <p14:creationId xmlns:p14="http://schemas.microsoft.com/office/powerpoint/2010/main" val="376235747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screening tool is contained in the IUCN ’methodology for identifying OECMs’, which can be downloaded from the Specialist Group website: https://</a:t>
            </a:r>
            <a:r>
              <a:rPr lang="en-US" dirty="0" err="1"/>
              <a:t>www.iucn.org</a:t>
            </a:r>
            <a:r>
              <a:rPr lang="en-US" dirty="0"/>
              <a:t>/commissions/world-commission-protected-areas/our-work/</a:t>
            </a:r>
            <a:r>
              <a:rPr lang="en-US" dirty="0" err="1"/>
              <a:t>oecms</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t>34</a:t>
            </a:fld>
            <a:endParaRPr lang="en-US"/>
          </a:p>
        </p:txBody>
      </p:sp>
    </p:spTree>
    <p:extLst>
      <p:ext uri="{BB962C8B-B14F-4D97-AF65-F5344CB8AC3E}">
        <p14:creationId xmlns:p14="http://schemas.microsoft.com/office/powerpoint/2010/main" val="9799976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definition of a ‘potential OECM’. </a:t>
            </a:r>
          </a:p>
        </p:txBody>
      </p:sp>
      <p:sp>
        <p:nvSpPr>
          <p:cNvPr id="4" name="Slide Number Placeholder 3"/>
          <p:cNvSpPr>
            <a:spLocks noGrp="1"/>
          </p:cNvSpPr>
          <p:nvPr>
            <p:ph type="sldNum" sz="quarter" idx="5"/>
          </p:nvPr>
        </p:nvSpPr>
        <p:spPr/>
        <p:txBody>
          <a:bodyPr/>
          <a:lstStyle/>
          <a:p>
            <a:fld id="{18BB0902-55BC-684A-BA68-72049415391F}" type="slidenum">
              <a:rPr lang="en-US" smtClean="0"/>
              <a:t>35</a:t>
            </a:fld>
            <a:endParaRPr lang="en-US"/>
          </a:p>
        </p:txBody>
      </p:sp>
    </p:spTree>
    <p:extLst>
      <p:ext uri="{BB962C8B-B14F-4D97-AF65-F5344CB8AC3E}">
        <p14:creationId xmlns:p14="http://schemas.microsoft.com/office/powerpoint/2010/main" val="15272990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screening tool has four tests, set out here and the following slides. It is suggested you let participants read the text, then explain it. You should underscore that a site must pass all tests for it to be a ‘potential OECM’.  </a:t>
            </a:r>
          </a:p>
        </p:txBody>
      </p:sp>
      <p:sp>
        <p:nvSpPr>
          <p:cNvPr id="4" name="Slide Number Placeholder 3"/>
          <p:cNvSpPr>
            <a:spLocks noGrp="1"/>
          </p:cNvSpPr>
          <p:nvPr>
            <p:ph type="sldNum" sz="quarter" idx="5"/>
          </p:nvPr>
        </p:nvSpPr>
        <p:spPr/>
        <p:txBody>
          <a:bodyPr/>
          <a:lstStyle/>
          <a:p>
            <a:fld id="{18BB0902-55BC-684A-BA68-72049415391F}" type="slidenum">
              <a:rPr lang="en-US" smtClean="0"/>
              <a:t>36</a:t>
            </a:fld>
            <a:endParaRPr lang="en-US"/>
          </a:p>
        </p:txBody>
      </p:sp>
    </p:spTree>
    <p:extLst>
      <p:ext uri="{BB962C8B-B14F-4D97-AF65-F5344CB8AC3E}">
        <p14:creationId xmlns:p14="http://schemas.microsoft.com/office/powerpoint/2010/main" val="41957132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2021-2030 is the UN Decade on Restoration. This slide explains how areas </a:t>
            </a:r>
            <a:r>
              <a:rPr lang="en-US" b="0" dirty="0"/>
              <a:t>proposed for, or under active restoration efforts, should not be identified or reported as OECMs until they are delivering demonstrable and significant biodiversity outcomes.</a:t>
            </a:r>
            <a:endParaRPr lang="en-GB" dirty="0"/>
          </a:p>
          <a:p>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t>40</a:t>
            </a:fld>
            <a:endParaRPr lang="en-US"/>
          </a:p>
        </p:txBody>
      </p:sp>
    </p:spTree>
    <p:extLst>
      <p:ext uri="{BB962C8B-B14F-4D97-AF65-F5344CB8AC3E}">
        <p14:creationId xmlns:p14="http://schemas.microsoft.com/office/powerpoint/2010/main" val="26372822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Module C</a:t>
            </a:r>
            <a:r>
              <a:rPr lang="en-US" dirty="0"/>
              <a:t> focuses on the requirement that the governance authorities of sites identified as potential OECMs obtain consent to become ‘candidate OECMs’ and provides links to the IUCN </a:t>
            </a:r>
            <a:r>
              <a:rPr lang="en-US" i="1" dirty="0"/>
              <a:t>Site-level methodology for identifying OECMs</a:t>
            </a:r>
            <a:r>
              <a:rPr lang="en-US" dirty="0"/>
              <a:t>.</a:t>
            </a:r>
          </a:p>
        </p:txBody>
      </p:sp>
      <p:sp>
        <p:nvSpPr>
          <p:cNvPr id="4" name="Slide Number Placeholder 3"/>
          <p:cNvSpPr>
            <a:spLocks noGrp="1"/>
          </p:cNvSpPr>
          <p:nvPr>
            <p:ph type="sldNum" sz="quarter" idx="5"/>
          </p:nvPr>
        </p:nvSpPr>
        <p:spPr/>
        <p:txBody>
          <a:bodyPr/>
          <a:lstStyle/>
          <a:p>
            <a:fld id="{18BB0902-55BC-684A-BA68-72049415391F}" type="slidenum">
              <a:rPr lang="en-US" smtClean="0"/>
              <a:t>41</a:t>
            </a:fld>
            <a:endParaRPr lang="en-US"/>
          </a:p>
        </p:txBody>
      </p:sp>
    </p:spTree>
    <p:extLst>
      <p:ext uri="{BB962C8B-B14F-4D97-AF65-F5344CB8AC3E}">
        <p14:creationId xmlns:p14="http://schemas.microsoft.com/office/powerpoint/2010/main" val="41472842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definition of a candidate OECM, i.e., a site that has been identified as a ‘potential OECM’ and the governance authority has agreed for the site to be assessed against the CBD criteria. </a:t>
            </a:r>
          </a:p>
        </p:txBody>
      </p:sp>
      <p:sp>
        <p:nvSpPr>
          <p:cNvPr id="4" name="Slide Number Placeholder 3"/>
          <p:cNvSpPr>
            <a:spLocks noGrp="1"/>
          </p:cNvSpPr>
          <p:nvPr>
            <p:ph type="sldNum" sz="quarter" idx="5"/>
          </p:nvPr>
        </p:nvSpPr>
        <p:spPr/>
        <p:txBody>
          <a:bodyPr/>
          <a:lstStyle/>
          <a:p>
            <a:fld id="{18BB0902-55BC-684A-BA68-72049415391F}" type="slidenum">
              <a:rPr lang="en-US" smtClean="0"/>
              <a:t>42</a:t>
            </a:fld>
            <a:endParaRPr lang="en-US"/>
          </a:p>
        </p:txBody>
      </p:sp>
    </p:spTree>
    <p:extLst>
      <p:ext uri="{BB962C8B-B14F-4D97-AF65-F5344CB8AC3E}">
        <p14:creationId xmlns:p14="http://schemas.microsoft.com/office/powerpoint/2010/main" val="225752743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CBD Decision 14/8 is clear that </a:t>
            </a:r>
            <a:r>
              <a:rPr lang="en-GB" sz="1200" dirty="0"/>
              <a:t>any recognition or reporting of OECMs governed by </a:t>
            </a:r>
            <a:r>
              <a:rPr lang="en-GB" sz="1200" b="1" dirty="0"/>
              <a:t>Indigenous peoples and/or local communities</a:t>
            </a:r>
            <a:r>
              <a:rPr lang="en-GB" sz="1200" dirty="0"/>
              <a:t> should be based on self-identification and requires the free, prior and informed consent of the traditional governance authority(</a:t>
            </a:r>
            <a:r>
              <a:rPr lang="en-GB" sz="1200" dirty="0" err="1"/>
              <a:t>ies</a:t>
            </a:r>
            <a:r>
              <a:rPr lang="en-GB" sz="1200" dirty="0"/>
              <a:t>).</a:t>
            </a:r>
            <a:endParaRPr lang="en-US" dirty="0"/>
          </a:p>
        </p:txBody>
      </p:sp>
      <p:sp>
        <p:nvSpPr>
          <p:cNvPr id="4" name="Slide Number Placeholder 3"/>
          <p:cNvSpPr>
            <a:spLocks noGrp="1"/>
          </p:cNvSpPr>
          <p:nvPr>
            <p:ph type="sldNum" sz="quarter" idx="10"/>
          </p:nvPr>
        </p:nvSpPr>
        <p:spPr/>
        <p:txBody>
          <a:bodyPr/>
          <a:lstStyle/>
          <a:p>
            <a:fld id="{65A2FE9D-7B17-AC42-8757-D911746931BC}" type="slidenum">
              <a:rPr lang="en-US" smtClean="0"/>
              <a:t>43</a:t>
            </a:fld>
            <a:endParaRPr lang="en-US"/>
          </a:p>
        </p:txBody>
      </p:sp>
    </p:spTree>
    <p:extLst>
      <p:ext uri="{BB962C8B-B14F-4D97-AF65-F5344CB8AC3E}">
        <p14:creationId xmlns:p14="http://schemas.microsoft.com/office/powerpoint/2010/main" val="36801853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sets out an overview of the principle of ‘free, prior and informed consent’. </a:t>
            </a:r>
          </a:p>
        </p:txBody>
      </p:sp>
      <p:sp>
        <p:nvSpPr>
          <p:cNvPr id="4" name="Slide Number Placeholder 3"/>
          <p:cNvSpPr>
            <a:spLocks noGrp="1"/>
          </p:cNvSpPr>
          <p:nvPr>
            <p:ph type="sldNum" sz="quarter" idx="5"/>
          </p:nvPr>
        </p:nvSpPr>
        <p:spPr/>
        <p:txBody>
          <a:bodyPr/>
          <a:lstStyle/>
          <a:p>
            <a:fld id="{18BB0902-55BC-684A-BA68-72049415391F}" type="slidenum">
              <a:rPr lang="en-US" smtClean="0"/>
              <a:t>44</a:t>
            </a:fld>
            <a:endParaRPr lang="en-US"/>
          </a:p>
        </p:txBody>
      </p:sp>
    </p:spTree>
    <p:extLst>
      <p:ext uri="{BB962C8B-B14F-4D97-AF65-F5344CB8AC3E}">
        <p14:creationId xmlns:p14="http://schemas.microsoft.com/office/powerpoint/2010/main" val="20215436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draft of the methodology will be available online, at the above website. </a:t>
            </a:r>
          </a:p>
        </p:txBody>
      </p:sp>
      <p:sp>
        <p:nvSpPr>
          <p:cNvPr id="4" name="Slide Number Placeholder 3"/>
          <p:cNvSpPr>
            <a:spLocks noGrp="1"/>
          </p:cNvSpPr>
          <p:nvPr>
            <p:ph type="sldNum" sz="quarter" idx="5"/>
          </p:nvPr>
        </p:nvSpPr>
        <p:spPr/>
        <p:txBody>
          <a:bodyPr/>
          <a:lstStyle/>
          <a:p>
            <a:fld id="{18BB0902-55BC-684A-BA68-72049415391F}" type="slidenum">
              <a:rPr lang="en-US" smtClean="0"/>
              <a:t>45</a:t>
            </a:fld>
            <a:endParaRPr lang="en-US"/>
          </a:p>
        </p:txBody>
      </p:sp>
    </p:spTree>
    <p:extLst>
      <p:ext uri="{BB962C8B-B14F-4D97-AF65-F5344CB8AC3E}">
        <p14:creationId xmlns:p14="http://schemas.microsoft.com/office/powerpoint/2010/main" val="28329484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Module D</a:t>
            </a:r>
            <a:r>
              <a:rPr lang="en-US" dirty="0"/>
              <a:t> focuses on legal recognition and support for OECMs once they have been identified. </a:t>
            </a:r>
          </a:p>
        </p:txBody>
      </p:sp>
      <p:sp>
        <p:nvSpPr>
          <p:cNvPr id="4" name="Slide Number Placeholder 3"/>
          <p:cNvSpPr>
            <a:spLocks noGrp="1"/>
          </p:cNvSpPr>
          <p:nvPr>
            <p:ph type="sldNum" sz="quarter" idx="5"/>
          </p:nvPr>
        </p:nvSpPr>
        <p:spPr/>
        <p:txBody>
          <a:bodyPr/>
          <a:lstStyle/>
          <a:p>
            <a:fld id="{18BB0902-55BC-684A-BA68-72049415391F}" type="slidenum">
              <a:rPr lang="en-US" smtClean="0"/>
              <a:t>46</a:t>
            </a:fld>
            <a:endParaRPr lang="en-US"/>
          </a:p>
        </p:txBody>
      </p:sp>
    </p:spTree>
    <p:extLst>
      <p:ext uri="{BB962C8B-B14F-4D97-AF65-F5344CB8AC3E}">
        <p14:creationId xmlns:p14="http://schemas.microsoft.com/office/powerpoint/2010/main" val="15968158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OECMs complement PAs and advance the recognition of conservation occurring outside PAs.  </a:t>
            </a:r>
          </a:p>
        </p:txBody>
      </p:sp>
      <p:sp>
        <p:nvSpPr>
          <p:cNvPr id="4" name="Slide Number Placeholder 3"/>
          <p:cNvSpPr>
            <a:spLocks noGrp="1"/>
          </p:cNvSpPr>
          <p:nvPr>
            <p:ph type="sldNum" sz="quarter" idx="5"/>
          </p:nvPr>
        </p:nvSpPr>
        <p:spPr/>
        <p:txBody>
          <a:bodyPr/>
          <a:lstStyle/>
          <a:p>
            <a:fld id="{18BB0902-55BC-684A-BA68-72049415391F}" type="slidenum">
              <a:rPr lang="en-US" smtClean="0"/>
              <a:t>4</a:t>
            </a:fld>
            <a:endParaRPr lang="en-US"/>
          </a:p>
        </p:txBody>
      </p:sp>
    </p:spTree>
    <p:extLst>
      <p:ext uri="{BB962C8B-B14F-4D97-AF65-F5344CB8AC3E}">
        <p14:creationId xmlns:p14="http://schemas.microsoft.com/office/powerpoint/2010/main" val="124327775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Module E</a:t>
            </a:r>
            <a:r>
              <a:rPr lang="en-US" dirty="0"/>
              <a:t> provides information on how to report OECMs. It also provides links to more detailed information.</a:t>
            </a:r>
          </a:p>
        </p:txBody>
      </p:sp>
      <p:sp>
        <p:nvSpPr>
          <p:cNvPr id="4" name="Slide Number Placeholder 3"/>
          <p:cNvSpPr>
            <a:spLocks noGrp="1"/>
          </p:cNvSpPr>
          <p:nvPr>
            <p:ph type="sldNum" sz="quarter" idx="5"/>
          </p:nvPr>
        </p:nvSpPr>
        <p:spPr/>
        <p:txBody>
          <a:bodyPr/>
          <a:lstStyle/>
          <a:p>
            <a:fld id="{18BB0902-55BC-684A-BA68-72049415391F}" type="slidenum">
              <a:rPr lang="en-US" smtClean="0"/>
              <a:t>53</a:t>
            </a:fld>
            <a:endParaRPr lang="en-US"/>
          </a:p>
        </p:txBody>
      </p:sp>
    </p:spTree>
    <p:extLst>
      <p:ext uri="{BB962C8B-B14F-4D97-AF65-F5344CB8AC3E}">
        <p14:creationId xmlns:p14="http://schemas.microsoft.com/office/powerpoint/2010/main" val="9628679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this module, please see page 13 of the IUCN guidelines for </a:t>
            </a:r>
            <a:r>
              <a:rPr lang="en-US" i="1" dirty="0" err="1"/>
              <a:t>Recognising</a:t>
            </a:r>
            <a:r>
              <a:rPr lang="en-US" i="1" dirty="0"/>
              <a:t> and reporting OECMs</a:t>
            </a:r>
            <a:r>
              <a:rPr lang="en-US" dirty="0"/>
              <a:t>.  </a:t>
            </a:r>
          </a:p>
          <a:p>
            <a:endParaRPr lang="en-US"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You can also refer to the WD-OECMs User Manual (</a:t>
            </a:r>
            <a:r>
              <a:rPr lang="en-GB" sz="1200" dirty="0">
                <a:hlinkClick r:id="rId3"/>
              </a:rPr>
              <a:t>www.wcmc.io/WDPA_Manual</a:t>
            </a:r>
            <a:r>
              <a:rPr lang="en-US" dirty="0"/>
              <a:t>) and/or contact UNEP-WCMC: </a:t>
            </a:r>
            <a:r>
              <a:rPr lang="en-GB" sz="1200" dirty="0">
                <a:hlinkClick r:id="rId4"/>
              </a:rPr>
              <a:t>protectedareas@unep-wcmc.org</a:t>
            </a:r>
            <a:r>
              <a:rPr lang="en-GB" sz="1200" dirty="0"/>
              <a:t> </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t>54</a:t>
            </a:fld>
            <a:endParaRPr lang="en-US"/>
          </a:p>
        </p:txBody>
      </p:sp>
    </p:spTree>
    <p:extLst>
      <p:ext uri="{BB962C8B-B14F-4D97-AF65-F5344CB8AC3E}">
        <p14:creationId xmlns:p14="http://schemas.microsoft.com/office/powerpoint/2010/main" val="88438218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b="1" dirty="0"/>
              <a:t>Module F</a:t>
            </a:r>
            <a:r>
              <a:rPr lang="en-US" dirty="0"/>
              <a:t> focuses on the development of (sub-)national action plans. The following slides provide examples of possible activities to </a:t>
            </a:r>
            <a:r>
              <a:rPr lang="en-US" dirty="0" err="1"/>
              <a:t>catalyse</a:t>
            </a:r>
            <a:r>
              <a:rPr lang="en-US" dirty="0"/>
              <a:t> the identification, legal recognition, support for and reporting of OECMs. It is followed by an activity that enables participants to develop their own draft action plans. </a:t>
            </a:r>
          </a:p>
        </p:txBody>
      </p:sp>
      <p:sp>
        <p:nvSpPr>
          <p:cNvPr id="4" name="Slide Number Placeholder 3"/>
          <p:cNvSpPr>
            <a:spLocks noGrp="1"/>
          </p:cNvSpPr>
          <p:nvPr>
            <p:ph type="sldNum" sz="quarter" idx="5"/>
          </p:nvPr>
        </p:nvSpPr>
        <p:spPr/>
        <p:txBody>
          <a:bodyPr/>
          <a:lstStyle/>
          <a:p>
            <a:fld id="{18BB0902-55BC-684A-BA68-72049415391F}" type="slidenum">
              <a:rPr lang="en-US" smtClean="0"/>
              <a:t>61</a:t>
            </a:fld>
            <a:endParaRPr lang="en-US"/>
          </a:p>
        </p:txBody>
      </p:sp>
    </p:spTree>
    <p:extLst>
      <p:ext uri="{BB962C8B-B14F-4D97-AF65-F5344CB8AC3E}">
        <p14:creationId xmlns:p14="http://schemas.microsoft.com/office/powerpoint/2010/main" val="193075807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Relevant parties can translate the IUCN guidelines and methodology into national languages </a:t>
            </a:r>
          </a:p>
        </p:txBody>
      </p:sp>
      <p:sp>
        <p:nvSpPr>
          <p:cNvPr id="4" name="Slide Number Placeholder 3"/>
          <p:cNvSpPr>
            <a:spLocks noGrp="1"/>
          </p:cNvSpPr>
          <p:nvPr>
            <p:ph type="sldNum" sz="quarter" idx="5"/>
          </p:nvPr>
        </p:nvSpPr>
        <p:spPr/>
        <p:txBody>
          <a:bodyPr/>
          <a:lstStyle/>
          <a:p>
            <a:fld id="{18BB0902-55BC-684A-BA68-72049415391F}" type="slidenum">
              <a:rPr lang="en-US" smtClean="0"/>
              <a:t>62</a:t>
            </a:fld>
            <a:endParaRPr lang="en-US"/>
          </a:p>
        </p:txBody>
      </p:sp>
    </p:spTree>
    <p:extLst>
      <p:ext uri="{BB962C8B-B14F-4D97-AF65-F5344CB8AC3E}">
        <p14:creationId xmlns:p14="http://schemas.microsoft.com/office/powerpoint/2010/main" val="36569468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B0902-55BC-684A-BA68-72049415391F}" type="slidenum">
              <a:rPr lang="en-US" smtClean="0"/>
              <a:t>63</a:t>
            </a:fld>
            <a:endParaRPr lang="en-US"/>
          </a:p>
        </p:txBody>
      </p:sp>
    </p:spTree>
    <p:extLst>
      <p:ext uri="{BB962C8B-B14F-4D97-AF65-F5344CB8AC3E}">
        <p14:creationId xmlns:p14="http://schemas.microsoft.com/office/powerpoint/2010/main" val="152792262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Relevant parties can engage in a national  assessment to identify potential and candidate OECMs </a:t>
            </a:r>
          </a:p>
        </p:txBody>
      </p:sp>
      <p:sp>
        <p:nvSpPr>
          <p:cNvPr id="4" name="Slide Number Placeholder 3"/>
          <p:cNvSpPr>
            <a:spLocks noGrp="1"/>
          </p:cNvSpPr>
          <p:nvPr>
            <p:ph type="sldNum" sz="quarter" idx="5"/>
          </p:nvPr>
        </p:nvSpPr>
        <p:spPr/>
        <p:txBody>
          <a:bodyPr/>
          <a:lstStyle/>
          <a:p>
            <a:fld id="{18BB0902-55BC-684A-BA68-72049415391F}" type="slidenum">
              <a:rPr lang="en-US" smtClean="0"/>
              <a:t>64</a:t>
            </a:fld>
            <a:endParaRPr lang="en-US"/>
          </a:p>
        </p:txBody>
      </p:sp>
    </p:spTree>
    <p:extLst>
      <p:ext uri="{BB962C8B-B14F-4D97-AF65-F5344CB8AC3E}">
        <p14:creationId xmlns:p14="http://schemas.microsoft.com/office/powerpoint/2010/main" val="40238405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B0902-55BC-684A-BA68-72049415391F}" type="slidenum">
              <a:rPr lang="en-US" smtClean="0"/>
              <a:t>65</a:t>
            </a:fld>
            <a:endParaRPr lang="en-US"/>
          </a:p>
        </p:txBody>
      </p:sp>
    </p:spTree>
    <p:extLst>
      <p:ext uri="{BB962C8B-B14F-4D97-AF65-F5344CB8AC3E}">
        <p14:creationId xmlns:p14="http://schemas.microsoft.com/office/powerpoint/2010/main" val="243211750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8BB0902-55BC-684A-BA68-72049415391F}" type="slidenum">
              <a:rPr lang="en-US" smtClean="0"/>
              <a:t>66</a:t>
            </a:fld>
            <a:endParaRPr lang="en-US"/>
          </a:p>
        </p:txBody>
      </p:sp>
    </p:spTree>
    <p:extLst>
      <p:ext uri="{BB962C8B-B14F-4D97-AF65-F5344CB8AC3E}">
        <p14:creationId xmlns:p14="http://schemas.microsoft.com/office/powerpoint/2010/main" val="948312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suggestion: Let the participants read the definition for themselves, then go through it with them.</a:t>
            </a:r>
          </a:p>
        </p:txBody>
      </p:sp>
      <p:sp>
        <p:nvSpPr>
          <p:cNvPr id="4" name="Slide Number Placeholder 3"/>
          <p:cNvSpPr>
            <a:spLocks noGrp="1"/>
          </p:cNvSpPr>
          <p:nvPr>
            <p:ph type="sldNum" sz="quarter" idx="5"/>
          </p:nvPr>
        </p:nvSpPr>
        <p:spPr/>
        <p:txBody>
          <a:bodyPr/>
          <a:lstStyle/>
          <a:p>
            <a:fld id="{18BB0902-55BC-684A-BA68-72049415391F}" type="slidenum">
              <a:rPr lang="en-US" smtClean="0"/>
              <a:t>5</a:t>
            </a:fld>
            <a:endParaRPr lang="en-US"/>
          </a:p>
        </p:txBody>
      </p:sp>
    </p:spTree>
    <p:extLst>
      <p:ext uri="{BB962C8B-B14F-4D97-AF65-F5344CB8AC3E}">
        <p14:creationId xmlns:p14="http://schemas.microsoft.com/office/powerpoint/2010/main" val="1779929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and the next slide are intended to illustrate the complementarity and core difference between a PA and an OECM. A PA should be dedicated to conservation outcomes. </a:t>
            </a:r>
          </a:p>
        </p:txBody>
      </p:sp>
      <p:sp>
        <p:nvSpPr>
          <p:cNvPr id="4" name="Slide Number Placeholder 3"/>
          <p:cNvSpPr>
            <a:spLocks noGrp="1"/>
          </p:cNvSpPr>
          <p:nvPr>
            <p:ph type="sldNum" sz="quarter" idx="10"/>
          </p:nvPr>
        </p:nvSpPr>
        <p:spPr/>
        <p:txBody>
          <a:bodyPr/>
          <a:lstStyle/>
          <a:p>
            <a:fld id="{18BB0902-55BC-684A-BA68-72049415391F}" type="slidenum">
              <a:rPr lang="en-US" smtClean="0"/>
              <a:t>6</a:t>
            </a:fld>
            <a:endParaRPr lang="en-US"/>
          </a:p>
        </p:txBody>
      </p:sp>
    </p:spTree>
    <p:extLst>
      <p:ext uri="{BB962C8B-B14F-4D97-AF65-F5344CB8AC3E}">
        <p14:creationId xmlns:p14="http://schemas.microsoft.com/office/powerpoint/2010/main" val="2859956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OECM should deliver a long-term conservation outcome, but the site’s management does not need to be dedicated to that outcome. </a:t>
            </a:r>
          </a:p>
        </p:txBody>
      </p:sp>
      <p:sp>
        <p:nvSpPr>
          <p:cNvPr id="4" name="Slide Number Placeholder 3"/>
          <p:cNvSpPr>
            <a:spLocks noGrp="1"/>
          </p:cNvSpPr>
          <p:nvPr>
            <p:ph type="sldNum" sz="quarter" idx="10"/>
          </p:nvPr>
        </p:nvSpPr>
        <p:spPr/>
        <p:txBody>
          <a:bodyPr/>
          <a:lstStyle/>
          <a:p>
            <a:fld id="{18BB0902-55BC-684A-BA68-72049415391F}" type="slidenum">
              <a:rPr lang="en-US" smtClean="0"/>
              <a:t>7</a:t>
            </a:fld>
            <a:endParaRPr lang="en-US"/>
          </a:p>
        </p:txBody>
      </p:sp>
    </p:spTree>
    <p:extLst>
      <p:ext uri="{BB962C8B-B14F-4D97-AF65-F5344CB8AC3E}">
        <p14:creationId xmlns:p14="http://schemas.microsoft.com/office/powerpoint/2010/main" val="39167142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Top blue bar</a:t>
            </a:r>
            <a:r>
              <a:rPr lang="en-US" dirty="0"/>
              <a:t>: Explain that all areas in the figure are conserving biodiversity over the long-term. </a:t>
            </a:r>
          </a:p>
          <a:p>
            <a:r>
              <a:rPr lang="en-US" b="1" dirty="0"/>
              <a:t>Grey arrows</a:t>
            </a:r>
            <a:r>
              <a:rPr lang="en-US" dirty="0"/>
              <a:t>: These illustrate that there are differing levels of intentionality about conservation outcomes. Some areas are not dedicated to conservation, but nevertheless achieve it (at the left-hand side of the slide). Other are dedicated to conservation (at the right hand side of the slide). </a:t>
            </a:r>
          </a:p>
          <a:p>
            <a:r>
              <a:rPr lang="en-US" dirty="0"/>
              <a:t>The IUCN guidelines provide a list of areas likely to meet the OECM criteria on pages 10-11: https://</a:t>
            </a:r>
            <a:r>
              <a:rPr lang="en-US" dirty="0" err="1"/>
              <a:t>portals.iucn.org</a:t>
            </a:r>
            <a:r>
              <a:rPr lang="en-US" dirty="0"/>
              <a:t>/library/node/48773</a:t>
            </a:r>
          </a:p>
          <a:p>
            <a:r>
              <a:rPr lang="en-US" dirty="0"/>
              <a:t>To find examples of OECMs in your region, please refer to the World Database on OECMs: </a:t>
            </a:r>
            <a:r>
              <a:rPr lang="en-US" dirty="0" err="1"/>
              <a:t>www.protectedplanet.net</a:t>
            </a:r>
            <a:r>
              <a:rPr lang="en-US" dirty="0"/>
              <a:t>/</a:t>
            </a:r>
            <a:r>
              <a:rPr lang="en-US" dirty="0" err="1"/>
              <a:t>en</a:t>
            </a:r>
            <a:r>
              <a:rPr lang="en-US" dirty="0"/>
              <a:t> </a:t>
            </a:r>
          </a:p>
        </p:txBody>
      </p:sp>
      <p:sp>
        <p:nvSpPr>
          <p:cNvPr id="4" name="Slide Number Placeholder 3"/>
          <p:cNvSpPr>
            <a:spLocks noGrp="1"/>
          </p:cNvSpPr>
          <p:nvPr>
            <p:ph type="sldNum" sz="quarter" idx="5"/>
          </p:nvPr>
        </p:nvSpPr>
        <p:spPr/>
        <p:txBody>
          <a:bodyPr/>
          <a:lstStyle/>
          <a:p>
            <a:fld id="{18BB0902-55BC-684A-BA68-72049415391F}" type="slidenum">
              <a:rPr lang="en-US" smtClean="0"/>
              <a:t>8</a:t>
            </a:fld>
            <a:endParaRPr lang="en-US"/>
          </a:p>
        </p:txBody>
      </p:sp>
    </p:spTree>
    <p:extLst>
      <p:ext uri="{BB962C8B-B14F-4D97-AF65-F5344CB8AC3E}">
        <p14:creationId xmlns:p14="http://schemas.microsoft.com/office/powerpoint/2010/main" val="35107276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Ancillary</a:t>
            </a:r>
            <a:r>
              <a:rPr lang="en-US" dirty="0"/>
              <a:t>: There are sites whose main conservation objectives are not related to biodiversity conservation yet nevertheless achieve conservation outcomes.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The IUCN guidelines provide a list of areas likely to meet the OECM criteria on pages 10-11: https://</a:t>
            </a:r>
            <a:r>
              <a:rPr lang="en-US" dirty="0" err="1"/>
              <a:t>portals.iucn.org</a:t>
            </a:r>
            <a:r>
              <a:rPr lang="en-US" dirty="0"/>
              <a:t>/library/node/48773</a:t>
            </a:r>
          </a:p>
          <a:p>
            <a:r>
              <a:rPr lang="en-US" dirty="0"/>
              <a:t>To find examples of OECMs in your region, please refer to the World Database on OECMs: </a:t>
            </a:r>
            <a:r>
              <a:rPr lang="en-US" dirty="0" err="1"/>
              <a:t>www.protectedplanet.net</a:t>
            </a:r>
            <a:r>
              <a:rPr lang="en-US" dirty="0"/>
              <a:t>/</a:t>
            </a:r>
            <a:r>
              <a:rPr lang="en-US" dirty="0" err="1"/>
              <a:t>en</a:t>
            </a:r>
            <a:endParaRPr lang="en-US" dirty="0"/>
          </a:p>
        </p:txBody>
      </p:sp>
      <p:sp>
        <p:nvSpPr>
          <p:cNvPr id="4" name="Slide Number Placeholder 3"/>
          <p:cNvSpPr>
            <a:spLocks noGrp="1"/>
          </p:cNvSpPr>
          <p:nvPr>
            <p:ph type="sldNum" sz="quarter" idx="5"/>
          </p:nvPr>
        </p:nvSpPr>
        <p:spPr/>
        <p:txBody>
          <a:bodyPr/>
          <a:lstStyle/>
          <a:p>
            <a:fld id="{18BB0902-55BC-684A-BA68-72049415391F}" type="slidenum">
              <a:rPr lang="en-US" smtClean="0"/>
              <a:t>9</a:t>
            </a:fld>
            <a:endParaRPr lang="en-US"/>
          </a:p>
        </p:txBody>
      </p:sp>
    </p:spTree>
    <p:extLst>
      <p:ext uri="{BB962C8B-B14F-4D97-AF65-F5344CB8AC3E}">
        <p14:creationId xmlns:p14="http://schemas.microsoft.com/office/powerpoint/2010/main" val="1927987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F1F38-47D8-A14A-9C95-C875B7A0E2B0}"/>
              </a:ext>
            </a:extLst>
          </p:cNvPr>
          <p:cNvSpPr>
            <a:spLocks noGrp="1"/>
          </p:cNvSpPr>
          <p:nvPr>
            <p:ph type="ctrTitle"/>
          </p:nvPr>
        </p:nvSpPr>
        <p:spPr>
          <a:xfrm>
            <a:off x="1143000" y="1122363"/>
            <a:ext cx="6858000" cy="2387600"/>
          </a:xfrm>
        </p:spPr>
        <p:txBody>
          <a:bodyPr anchor="b"/>
          <a:lstStyle>
            <a:lvl1pPr algn="ctr">
              <a:defRPr sz="4500"/>
            </a:lvl1pPr>
          </a:lstStyle>
          <a:p>
            <a:r>
              <a:rPr lang="en-GB"/>
              <a:t>Click to edit Master title style</a:t>
            </a:r>
            <a:endParaRPr lang="en-US"/>
          </a:p>
        </p:txBody>
      </p:sp>
      <p:sp>
        <p:nvSpPr>
          <p:cNvPr id="3" name="Subtitle 2">
            <a:extLst>
              <a:ext uri="{FF2B5EF4-FFF2-40B4-BE49-F238E27FC236}">
                <a16:creationId xmlns:a16="http://schemas.microsoft.com/office/drawing/2014/main" id="{293A4DFF-689F-2A44-BFD4-8921E387A65E}"/>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2DCE2510-E601-754B-9969-45581D6A26E6}"/>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5" name="Footer Placeholder 4">
            <a:extLst>
              <a:ext uri="{FF2B5EF4-FFF2-40B4-BE49-F238E27FC236}">
                <a16:creationId xmlns:a16="http://schemas.microsoft.com/office/drawing/2014/main" id="{3706EE05-E3CE-D840-A52E-5A1134173C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606E61-B94E-E84A-8539-E7E3293EF40F}"/>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2529452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88D59-508B-5E4C-9A2B-1071B2AC9D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1C51082-B897-4149-B4F4-C122E82985B4}"/>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80F478C-ACC3-464B-A94D-AA17749ECF6B}"/>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5" name="Footer Placeholder 4">
            <a:extLst>
              <a:ext uri="{FF2B5EF4-FFF2-40B4-BE49-F238E27FC236}">
                <a16:creationId xmlns:a16="http://schemas.microsoft.com/office/drawing/2014/main" id="{C4E8E7E9-BD99-934A-A132-0B6B19AD97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5A9D9C1-3F6A-8042-A4D2-F14AE1BE89F5}"/>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1352396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7D9130-115C-0E4B-AB34-71C981DE4293}"/>
              </a:ext>
            </a:extLst>
          </p:cNvPr>
          <p:cNvSpPr>
            <a:spLocks noGrp="1"/>
          </p:cNvSpPr>
          <p:nvPr>
            <p:ph type="title" orient="vert"/>
          </p:nvPr>
        </p:nvSpPr>
        <p:spPr>
          <a:xfrm>
            <a:off x="6543675" y="365125"/>
            <a:ext cx="1971675"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AAAEEBA-F1CE-6E4C-8407-1435264DBFDD}"/>
              </a:ext>
            </a:extLst>
          </p:cNvPr>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DFAA597-B63C-574B-801C-B5D039803B3F}"/>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5" name="Footer Placeholder 4">
            <a:extLst>
              <a:ext uri="{FF2B5EF4-FFF2-40B4-BE49-F238E27FC236}">
                <a16:creationId xmlns:a16="http://schemas.microsoft.com/office/drawing/2014/main" id="{9BA0ADC9-6D1A-DD49-AAFA-BC91E4C4B4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1308A1-F69B-044C-A63A-7A2259758BDE}"/>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2739511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05293-1B85-8F42-824A-A7FF55218D6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366FFF8-012A-1C48-8B4A-B2C4A6D17FE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37ED74A-4595-EC42-BE1D-9898F4B0551A}"/>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5" name="Footer Placeholder 4">
            <a:extLst>
              <a:ext uri="{FF2B5EF4-FFF2-40B4-BE49-F238E27FC236}">
                <a16:creationId xmlns:a16="http://schemas.microsoft.com/office/drawing/2014/main" id="{2870E0EE-8843-AE43-8AB6-347BF68D9D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5765C4-B5D3-3043-BCE9-9F62C755CB19}"/>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1094809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39822-04DD-9448-BBB1-9758380D41D9}"/>
              </a:ext>
            </a:extLst>
          </p:cNvPr>
          <p:cNvSpPr>
            <a:spLocks noGrp="1"/>
          </p:cNvSpPr>
          <p:nvPr>
            <p:ph type="title"/>
          </p:nvPr>
        </p:nvSpPr>
        <p:spPr>
          <a:xfrm>
            <a:off x="623888" y="1709739"/>
            <a:ext cx="7886700" cy="2852737"/>
          </a:xfrm>
        </p:spPr>
        <p:txBody>
          <a:bodyPr anchor="b"/>
          <a:lstStyle>
            <a:lvl1pPr>
              <a:defRPr sz="45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8723A7F-D8E9-7D45-AF53-FF2EA0547925}"/>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D4BDBD32-1F58-8946-84DD-4F1E55B30FDD}"/>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5" name="Footer Placeholder 4">
            <a:extLst>
              <a:ext uri="{FF2B5EF4-FFF2-40B4-BE49-F238E27FC236}">
                <a16:creationId xmlns:a16="http://schemas.microsoft.com/office/drawing/2014/main" id="{6A40ECDA-D8D5-C243-9DEB-0F782E33EA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CCA63F-94FF-CD4A-A396-5F758373BD33}"/>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3848339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242595-29F4-764D-B817-D33BF9A44789}"/>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1BDA7ED-9B25-2142-A17A-2690FC4003FB}"/>
              </a:ext>
            </a:extLst>
          </p:cNvPr>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874DA6BB-C59E-DA4A-9FFC-2AE379DEBF81}"/>
              </a:ext>
            </a:extLst>
          </p:cNvPr>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54CA3D3-E275-944C-9F8B-F84C1DCF8176}"/>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6" name="Footer Placeholder 5">
            <a:extLst>
              <a:ext uri="{FF2B5EF4-FFF2-40B4-BE49-F238E27FC236}">
                <a16:creationId xmlns:a16="http://schemas.microsoft.com/office/drawing/2014/main" id="{01D3F6ED-4813-3E48-8246-17216A9C22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4CDF516-18F4-184E-A5CD-A5A2839D51C1}"/>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4003289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ABF3B-D90A-3046-978C-A8698C551F3F}"/>
              </a:ext>
            </a:extLst>
          </p:cNvPr>
          <p:cNvSpPr>
            <a:spLocks noGrp="1"/>
          </p:cNvSpPr>
          <p:nvPr>
            <p:ph type="title"/>
          </p:nvPr>
        </p:nvSpPr>
        <p:spPr>
          <a:xfrm>
            <a:off x="629841" y="365126"/>
            <a:ext cx="78867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7A5CCD1-C2C7-7B43-B4DF-2F8728203259}"/>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A18DB232-B3AD-7546-B559-DB5C5D7BB243}"/>
              </a:ext>
            </a:extLst>
          </p:cNvPr>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EE7D6E5-A7DB-7449-B038-5E35BA5A5228}"/>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493D8DBD-9045-F344-B11D-B9BAE601CC56}"/>
              </a:ext>
            </a:extLst>
          </p:cNvPr>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A105AAB3-6795-2342-95BD-0651F55D3595}"/>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8" name="Footer Placeholder 7">
            <a:extLst>
              <a:ext uri="{FF2B5EF4-FFF2-40B4-BE49-F238E27FC236}">
                <a16:creationId xmlns:a16="http://schemas.microsoft.com/office/drawing/2014/main" id="{6D671390-429B-A14F-88E6-DB9802E1791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FD086BA-6A5C-D44F-8E78-CA073EB3592E}"/>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31275019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5A389-ADF5-FA49-8BA6-BD7D8D51B46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7ADA2524-C88C-424F-817C-D404E1B2F271}"/>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4" name="Footer Placeholder 3">
            <a:extLst>
              <a:ext uri="{FF2B5EF4-FFF2-40B4-BE49-F238E27FC236}">
                <a16:creationId xmlns:a16="http://schemas.microsoft.com/office/drawing/2014/main" id="{79F89831-4EA8-734D-AA96-4D09E27262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99937C-C8A2-334E-8153-75A93807CF28}"/>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29136041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1A3AA05-3203-0B45-9C7C-F0C2B5456E25}"/>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3" name="Footer Placeholder 2">
            <a:extLst>
              <a:ext uri="{FF2B5EF4-FFF2-40B4-BE49-F238E27FC236}">
                <a16:creationId xmlns:a16="http://schemas.microsoft.com/office/drawing/2014/main" id="{2A728F94-C4D6-8D4F-B9CE-61DED1651D0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39A9B4-9E65-7A45-A90D-2D0890840025}"/>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3013613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F4136-E915-C843-83B6-0983F33E5BB2}"/>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527C9C43-8F6E-F342-B00D-BF96BE2B7275}"/>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5CD61881-F4B1-EE43-8D1C-5E7E2553B098}"/>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21F9C612-EC11-674A-A5F1-98618BC33C5E}"/>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6" name="Footer Placeholder 5">
            <a:extLst>
              <a:ext uri="{FF2B5EF4-FFF2-40B4-BE49-F238E27FC236}">
                <a16:creationId xmlns:a16="http://schemas.microsoft.com/office/drawing/2014/main" id="{E1E21B3D-F121-F241-A420-83832332746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62A015-6961-AB4A-BFE8-E25D0B86D59C}"/>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3185266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0512FE-760C-7D46-B711-AFFD9E5AC4FF}"/>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F888288-75C8-B64C-A8D7-76B82155098E}"/>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3341422A-B0E3-A44D-B641-63289686540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D3BC5D66-A910-4D4B-A1FD-572D4C1A01F9}"/>
              </a:ext>
            </a:extLst>
          </p:cNvPr>
          <p:cNvSpPr>
            <a:spLocks noGrp="1"/>
          </p:cNvSpPr>
          <p:nvPr>
            <p:ph type="dt" sz="half" idx="10"/>
          </p:nvPr>
        </p:nvSpPr>
        <p:spPr/>
        <p:txBody>
          <a:bodyPr/>
          <a:lstStyle/>
          <a:p>
            <a:fld id="{DB95B8CB-DFB6-624F-A6CF-BA1010AD1500}" type="datetimeFigureOut">
              <a:rPr lang="en-US" smtClean="0"/>
              <a:t>9/27/22</a:t>
            </a:fld>
            <a:endParaRPr lang="en-US"/>
          </a:p>
        </p:txBody>
      </p:sp>
      <p:sp>
        <p:nvSpPr>
          <p:cNvPr id="6" name="Footer Placeholder 5">
            <a:extLst>
              <a:ext uri="{FF2B5EF4-FFF2-40B4-BE49-F238E27FC236}">
                <a16:creationId xmlns:a16="http://schemas.microsoft.com/office/drawing/2014/main" id="{C55F2535-DC0A-2E43-A1E7-9487854C64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4B8831-AF10-C446-9F73-51BFB69829B7}"/>
              </a:ext>
            </a:extLst>
          </p:cNvPr>
          <p:cNvSpPr>
            <a:spLocks noGrp="1"/>
          </p:cNvSpPr>
          <p:nvPr>
            <p:ph type="sldNum" sz="quarter" idx="12"/>
          </p:nvPr>
        </p:nvSpPr>
        <p:spPr/>
        <p:txBody>
          <a:bodyPr/>
          <a:lstStyle/>
          <a:p>
            <a:fld id="{A13F0DBA-2FED-9548-BBF4-AF900E0FD9E4}" type="slidenum">
              <a:rPr lang="en-US" smtClean="0"/>
              <a:t>‹#›</a:t>
            </a:fld>
            <a:endParaRPr lang="en-US"/>
          </a:p>
        </p:txBody>
      </p:sp>
    </p:spTree>
    <p:extLst>
      <p:ext uri="{BB962C8B-B14F-4D97-AF65-F5344CB8AC3E}">
        <p14:creationId xmlns:p14="http://schemas.microsoft.com/office/powerpoint/2010/main" val="1994432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C3B756-C26C-644B-AA45-429899DA9FB4}"/>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AED00B6B-C46B-0240-9F8A-AAD585DD68A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7B1A93D-2A10-F744-9515-E947B06C1603}"/>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B95B8CB-DFB6-624F-A6CF-BA1010AD1500}" type="datetimeFigureOut">
              <a:rPr lang="en-US" smtClean="0"/>
              <a:t>9/27/22</a:t>
            </a:fld>
            <a:endParaRPr lang="en-US"/>
          </a:p>
        </p:txBody>
      </p:sp>
      <p:sp>
        <p:nvSpPr>
          <p:cNvPr id="5" name="Footer Placeholder 4">
            <a:extLst>
              <a:ext uri="{FF2B5EF4-FFF2-40B4-BE49-F238E27FC236}">
                <a16:creationId xmlns:a16="http://schemas.microsoft.com/office/drawing/2014/main" id="{D7EE265C-4690-5D4A-A9B2-D8FE463EE1A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013D4CF-9D38-5F40-8E5C-7D7A20C76F20}"/>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13F0DBA-2FED-9548-BBF4-AF900E0FD9E4}" type="slidenum">
              <a:rPr lang="en-US" smtClean="0"/>
              <a:t>‹#›</a:t>
            </a:fld>
            <a:endParaRPr lang="en-US"/>
          </a:p>
        </p:txBody>
      </p:sp>
    </p:spTree>
    <p:extLst>
      <p:ext uri="{BB962C8B-B14F-4D97-AF65-F5344CB8AC3E}">
        <p14:creationId xmlns:p14="http://schemas.microsoft.com/office/powerpoint/2010/main" val="415339277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diagramData" Target="../diagrams/data7.xml"/><Relationship Id="rId18" Type="http://schemas.openxmlformats.org/officeDocument/2006/relationships/image" Target="../media/image5.png"/><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17" Type="http://schemas.microsoft.com/office/2007/relationships/diagramDrawing" Target="../diagrams/drawing7.xml"/><Relationship Id="rId2" Type="http://schemas.openxmlformats.org/officeDocument/2006/relationships/notesSlide" Target="../notesSlides/notesSlide10.xml"/><Relationship Id="rId16" Type="http://schemas.openxmlformats.org/officeDocument/2006/relationships/diagramColors" Target="../diagrams/colors7.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5" Type="http://schemas.openxmlformats.org/officeDocument/2006/relationships/diagramQuickStyle" Target="../diagrams/quickStyle7.xml"/><Relationship Id="rId10" Type="http://schemas.openxmlformats.org/officeDocument/2006/relationships/diagramQuickStyle" Target="../diagrams/quickStyle6.xml"/><Relationship Id="rId19" Type="http://schemas.openxmlformats.org/officeDocument/2006/relationships/image" Target="../media/image4.png"/><Relationship Id="rId4" Type="http://schemas.openxmlformats.org/officeDocument/2006/relationships/diagramLayout" Target="../diagrams/layout5.xml"/><Relationship Id="rId9" Type="http://schemas.openxmlformats.org/officeDocument/2006/relationships/diagramLayout" Target="../diagrams/layout6.xml"/><Relationship Id="rId1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9.xml"/><Relationship Id="rId13" Type="http://schemas.openxmlformats.org/officeDocument/2006/relationships/diagramData" Target="../diagrams/data10.xml"/><Relationship Id="rId18" Type="http://schemas.openxmlformats.org/officeDocument/2006/relationships/image" Target="../media/image5.png"/><Relationship Id="rId3" Type="http://schemas.openxmlformats.org/officeDocument/2006/relationships/diagramData" Target="../diagrams/data8.xml"/><Relationship Id="rId7" Type="http://schemas.microsoft.com/office/2007/relationships/diagramDrawing" Target="../diagrams/drawing8.xml"/><Relationship Id="rId12" Type="http://schemas.microsoft.com/office/2007/relationships/diagramDrawing" Target="../diagrams/drawing9.xml"/><Relationship Id="rId17" Type="http://schemas.microsoft.com/office/2007/relationships/diagramDrawing" Target="../diagrams/drawing10.xml"/><Relationship Id="rId2" Type="http://schemas.openxmlformats.org/officeDocument/2006/relationships/notesSlide" Target="../notesSlides/notesSlide11.xml"/><Relationship Id="rId16" Type="http://schemas.openxmlformats.org/officeDocument/2006/relationships/diagramColors" Target="../diagrams/colors10.xml"/><Relationship Id="rId1" Type="http://schemas.openxmlformats.org/officeDocument/2006/relationships/slideLayout" Target="../slideLayouts/slideLayout2.xml"/><Relationship Id="rId6" Type="http://schemas.openxmlformats.org/officeDocument/2006/relationships/diagramColors" Target="../diagrams/colors8.xml"/><Relationship Id="rId11" Type="http://schemas.openxmlformats.org/officeDocument/2006/relationships/diagramColors" Target="../diagrams/colors9.xml"/><Relationship Id="rId5" Type="http://schemas.openxmlformats.org/officeDocument/2006/relationships/diagramQuickStyle" Target="../diagrams/quickStyle8.xml"/><Relationship Id="rId15" Type="http://schemas.openxmlformats.org/officeDocument/2006/relationships/diagramQuickStyle" Target="../diagrams/quickStyle10.xml"/><Relationship Id="rId10" Type="http://schemas.openxmlformats.org/officeDocument/2006/relationships/diagramQuickStyle" Target="../diagrams/quickStyle9.xml"/><Relationship Id="rId19" Type="http://schemas.openxmlformats.org/officeDocument/2006/relationships/image" Target="../media/image4.png"/><Relationship Id="rId4" Type="http://schemas.openxmlformats.org/officeDocument/2006/relationships/diagramLayout" Target="../diagrams/layout8.xml"/><Relationship Id="rId9" Type="http://schemas.openxmlformats.org/officeDocument/2006/relationships/diagramLayout" Target="../diagrams/layout9.xml"/><Relationship Id="rId1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 Id="rId9" Type="http://schemas.openxmlformats.org/officeDocument/2006/relationships/image" Target="../media/image4.png"/></Relationships>
</file>

<file path=ppt/slides/_rels/slide13.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 Id="rId9"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png"/></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 Id="rId9" Type="http://schemas.openxmlformats.org/officeDocument/2006/relationships/image" Target="../media/image4.png"/></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3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media/image4.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5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hyperlink" Target="http://www.protectedplanet.net/" TargetMode="External"/></Relationships>
</file>

<file path=ppt/slides/_rels/slide5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wcmc.io/WDPA_Manual" TargetMode="Externa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5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protectedareas@unep-wcmc.org" TargetMode="Externa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6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wcmc.io/WDPA_Manual" TargetMode="Externa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6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6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6.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diagramData" Target="../diagrams/data3.xml"/><Relationship Id="rId13" Type="http://schemas.openxmlformats.org/officeDocument/2006/relationships/diagramData" Target="../diagrams/data4.xml"/><Relationship Id="rId18" Type="http://schemas.openxmlformats.org/officeDocument/2006/relationships/image" Target="../media/image5.png"/><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17" Type="http://schemas.microsoft.com/office/2007/relationships/diagramDrawing" Target="../diagrams/drawing4.xml"/><Relationship Id="rId2" Type="http://schemas.openxmlformats.org/officeDocument/2006/relationships/notesSlide" Target="../notesSlides/notesSlide9.xml"/><Relationship Id="rId16" Type="http://schemas.openxmlformats.org/officeDocument/2006/relationships/diagramColors" Target="../diagrams/colors4.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5" Type="http://schemas.openxmlformats.org/officeDocument/2006/relationships/diagramQuickStyle" Target="../diagrams/quickStyle4.xml"/><Relationship Id="rId10" Type="http://schemas.openxmlformats.org/officeDocument/2006/relationships/diagramQuickStyle" Target="../diagrams/quickStyle3.xml"/><Relationship Id="rId19" Type="http://schemas.openxmlformats.org/officeDocument/2006/relationships/image" Target="../media/image4.png"/><Relationship Id="rId4" Type="http://schemas.openxmlformats.org/officeDocument/2006/relationships/diagramLayout" Target="../diagrams/layout2.xml"/><Relationship Id="rId9" Type="http://schemas.openxmlformats.org/officeDocument/2006/relationships/diagramLayout" Target="../diagrams/layout3.xml"/><Relationship Id="rId1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object 2"/>
          <p:cNvGrpSpPr/>
          <p:nvPr/>
        </p:nvGrpSpPr>
        <p:grpSpPr>
          <a:xfrm>
            <a:off x="0" y="0"/>
            <a:ext cx="9144000" cy="6858000"/>
            <a:chOff x="0" y="0"/>
            <a:chExt cx="9144000" cy="6858000"/>
          </a:xfrm>
        </p:grpSpPr>
        <p:sp>
          <p:nvSpPr>
            <p:cNvPr id="3" name="object 3"/>
            <p:cNvSpPr/>
            <p:nvPr/>
          </p:nvSpPr>
          <p:spPr>
            <a:xfrm>
              <a:off x="0" y="0"/>
              <a:ext cx="9144000" cy="6857999"/>
            </a:xfrm>
            <a:prstGeom prst="rect">
              <a:avLst/>
            </a:prstGeom>
            <a:blipFill>
              <a:blip r:embed="rId3"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4" name="object 4"/>
            <p:cNvSpPr/>
            <p:nvPr/>
          </p:nvSpPr>
          <p:spPr>
            <a:xfrm>
              <a:off x="0" y="2997707"/>
              <a:ext cx="9144000" cy="2951988"/>
            </a:xfrm>
            <a:prstGeom prst="rect">
              <a:avLst/>
            </a:prstGeom>
            <a:blipFill>
              <a:blip r:embed="rId4"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grpSp>
      <p:sp>
        <p:nvSpPr>
          <p:cNvPr id="7" name="object 7"/>
          <p:cNvSpPr/>
          <p:nvPr/>
        </p:nvSpPr>
        <p:spPr>
          <a:xfrm>
            <a:off x="143255" y="435448"/>
            <a:ext cx="2078736" cy="1964436"/>
          </a:xfrm>
          <a:prstGeom prst="rect">
            <a:avLst/>
          </a:prstGeom>
          <a:blipFill>
            <a:blip r:embed="rId5"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5" name="TextBox 4">
            <a:extLst>
              <a:ext uri="{FF2B5EF4-FFF2-40B4-BE49-F238E27FC236}">
                <a16:creationId xmlns:a16="http://schemas.microsoft.com/office/drawing/2014/main" id="{1A791237-BC57-FE4D-925A-86787BB21BE6}"/>
              </a:ext>
            </a:extLst>
          </p:cNvPr>
          <p:cNvSpPr txBox="1"/>
          <p:nvPr/>
        </p:nvSpPr>
        <p:spPr>
          <a:xfrm>
            <a:off x="143255" y="3145971"/>
            <a:ext cx="8857490" cy="1815882"/>
          </a:xfrm>
          <a:prstGeom prst="rect">
            <a:avLst/>
          </a:prstGeom>
          <a:noFill/>
        </p:spPr>
        <p:txBody>
          <a:bodyPr wrap="square" rtlCol="0">
            <a:spAutoFit/>
          </a:bodyPr>
          <a:lstStyle/>
          <a:p>
            <a:pPr algn="ctr"/>
            <a:endParaRPr lang="en-US" sz="2800" dirty="0">
              <a:solidFill>
                <a:schemeClr val="bg1"/>
              </a:solidFill>
            </a:endParaRPr>
          </a:p>
          <a:p>
            <a:pPr algn="ctr"/>
            <a:r>
              <a:rPr lang="en-US" sz="2800" dirty="0">
                <a:solidFill>
                  <a:schemeClr val="bg1"/>
                </a:solidFill>
              </a:rPr>
              <a:t>OTHER EFFECTIVE AREA-BASED CONSERVATION MEASURES</a:t>
            </a:r>
          </a:p>
          <a:p>
            <a:pPr algn="ctr"/>
            <a:endParaRPr lang="en-US" sz="2800" dirty="0">
              <a:solidFill>
                <a:schemeClr val="bg1"/>
              </a:solidFill>
            </a:endParaRPr>
          </a:p>
          <a:p>
            <a:pPr algn="ctr"/>
            <a:r>
              <a:rPr lang="en-US" sz="2400" dirty="0">
                <a:solidFill>
                  <a:schemeClr val="bg1"/>
                </a:solidFill>
              </a:rPr>
              <a:t>[NAME AND AFFILIATION OF PRESENTER] </a:t>
            </a:r>
          </a:p>
        </p:txBody>
      </p:sp>
      <p:pic>
        <p:nvPicPr>
          <p:cNvPr id="9" name="Picture 8" descr="Logo, company name&#10;&#10;Description automatically generated">
            <a:extLst>
              <a:ext uri="{FF2B5EF4-FFF2-40B4-BE49-F238E27FC236}">
                <a16:creationId xmlns:a16="http://schemas.microsoft.com/office/drawing/2014/main" id="{87685248-2F3A-D246-BB9E-709DA489D8C2}"/>
              </a:ext>
            </a:extLst>
          </p:cNvPr>
          <p:cNvPicPr>
            <a:picLocks noChangeAspect="1"/>
          </p:cNvPicPr>
          <p:nvPr/>
        </p:nvPicPr>
        <p:blipFill>
          <a:blip r:embed="rId6"/>
          <a:stretch>
            <a:fillRect/>
          </a:stretch>
        </p:blipFill>
        <p:spPr>
          <a:xfrm>
            <a:off x="6723570" y="4098159"/>
            <a:ext cx="2860695" cy="2023916"/>
          </a:xfrm>
          <a:prstGeom prst="rect">
            <a:avLst/>
          </a:prstGeom>
        </p:spPr>
      </p:pic>
    </p:spTree>
    <p:extLst>
      <p:ext uri="{BB962C8B-B14F-4D97-AF65-F5344CB8AC3E}">
        <p14:creationId xmlns:p14="http://schemas.microsoft.com/office/powerpoint/2010/main" val="193701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542"/>
            <a:ext cx="8229600" cy="1143000"/>
          </a:xfrm>
        </p:spPr>
        <p:txBody>
          <a:bodyPr/>
          <a:lstStyle/>
          <a:p>
            <a:pPr algn="ctr"/>
            <a:r>
              <a:rPr lang="en-US" dirty="0"/>
              <a:t>RANGE OF POTENTIAL OECMs</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1868517160"/>
              </p:ext>
            </p:extLst>
          </p:nvPr>
        </p:nvGraphicFramePr>
        <p:xfrm>
          <a:off x="171610" y="2697433"/>
          <a:ext cx="8843681" cy="416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a:graphicFrameLocks/>
          </p:cNvGraphicFramePr>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Content Placeholder 3"/>
          <p:cNvGraphicFramePr>
            <a:graphicFrameLocks/>
          </p:cNvGraphicFramePr>
          <p:nvPr/>
        </p:nvGraphicFramePr>
        <p:xfrm>
          <a:off x="335406" y="1082248"/>
          <a:ext cx="8229600" cy="839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Title 1"/>
          <p:cNvSpPr txBox="1">
            <a:spLocks/>
          </p:cNvSpPr>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t>Effective </a:t>
            </a:r>
            <a:r>
              <a:rPr lang="en-US" sz="2800" i="1" dirty="0"/>
              <a:t>in-situ</a:t>
            </a:r>
            <a:r>
              <a:rPr lang="en-US" sz="2800" dirty="0"/>
              <a:t> conservation of biodiversity </a:t>
            </a:r>
          </a:p>
        </p:txBody>
      </p:sp>
      <p:pic>
        <p:nvPicPr>
          <p:cNvPr id="8" name="Picture 7" descr="A picture containing light&#10;&#10;Description automatically generated">
            <a:extLst>
              <a:ext uri="{FF2B5EF4-FFF2-40B4-BE49-F238E27FC236}">
                <a16:creationId xmlns:a16="http://schemas.microsoft.com/office/drawing/2014/main" id="{B816EF25-E1D3-9F40-A914-7B8C5CD08F2A}"/>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8356CF88-BB91-4A4F-87D8-ADCCDEF7C01E}"/>
              </a:ext>
            </a:extLst>
          </p:cNvPr>
          <p:cNvPicPr>
            <a:picLocks noChangeAspect="1"/>
          </p:cNvPicPr>
          <p:nvPr/>
        </p:nvPicPr>
        <p:blipFill>
          <a:blip r:embed="rId19"/>
          <a:stretch>
            <a:fillRect/>
          </a:stretch>
        </p:blipFill>
        <p:spPr>
          <a:xfrm>
            <a:off x="569170" y="11747"/>
            <a:ext cx="1638392" cy="1159148"/>
          </a:xfrm>
          <a:prstGeom prst="rect">
            <a:avLst/>
          </a:prstGeom>
        </p:spPr>
      </p:pic>
    </p:spTree>
    <p:extLst>
      <p:ext uri="{BB962C8B-B14F-4D97-AF65-F5344CB8AC3E}">
        <p14:creationId xmlns:p14="http://schemas.microsoft.com/office/powerpoint/2010/main" val="1607271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542"/>
            <a:ext cx="8229600" cy="1143000"/>
          </a:xfrm>
        </p:spPr>
        <p:txBody>
          <a:bodyPr/>
          <a:lstStyle/>
          <a:p>
            <a:pPr algn="ctr"/>
            <a:r>
              <a:rPr lang="en-US" dirty="0"/>
              <a:t>RANGE OF POTENTIAL OECMs</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640689248"/>
              </p:ext>
            </p:extLst>
          </p:nvPr>
        </p:nvGraphicFramePr>
        <p:xfrm>
          <a:off x="171610" y="2697433"/>
          <a:ext cx="8843681" cy="416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a:graphicFrameLocks/>
          </p:cNvGraphicFramePr>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Content Placeholder 3"/>
          <p:cNvGraphicFramePr>
            <a:graphicFrameLocks/>
          </p:cNvGraphicFramePr>
          <p:nvPr/>
        </p:nvGraphicFramePr>
        <p:xfrm>
          <a:off x="335406" y="1082248"/>
          <a:ext cx="8229600" cy="839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Title 1"/>
          <p:cNvSpPr txBox="1">
            <a:spLocks/>
          </p:cNvSpPr>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t>Effective </a:t>
            </a:r>
            <a:r>
              <a:rPr lang="en-US" sz="2800" i="1" dirty="0"/>
              <a:t>in-situ</a:t>
            </a:r>
            <a:r>
              <a:rPr lang="en-US" sz="2800" dirty="0"/>
              <a:t> conservation of biodiversity </a:t>
            </a:r>
          </a:p>
        </p:txBody>
      </p:sp>
      <p:pic>
        <p:nvPicPr>
          <p:cNvPr id="8" name="Picture 7" descr="A picture containing light&#10;&#10;Description automatically generated">
            <a:extLst>
              <a:ext uri="{FF2B5EF4-FFF2-40B4-BE49-F238E27FC236}">
                <a16:creationId xmlns:a16="http://schemas.microsoft.com/office/drawing/2014/main" id="{90481642-843F-5040-9942-E07ED4A388BE}"/>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5D060B80-356A-3A44-BB6E-7E86A4045C1A}"/>
              </a:ext>
            </a:extLst>
          </p:cNvPr>
          <p:cNvPicPr>
            <a:picLocks noChangeAspect="1"/>
          </p:cNvPicPr>
          <p:nvPr/>
        </p:nvPicPr>
        <p:blipFill>
          <a:blip r:embed="rId19"/>
          <a:stretch>
            <a:fillRect/>
          </a:stretch>
        </p:blipFill>
        <p:spPr>
          <a:xfrm>
            <a:off x="569170" y="11747"/>
            <a:ext cx="1638392" cy="1159148"/>
          </a:xfrm>
          <a:prstGeom prst="rect">
            <a:avLst/>
          </a:prstGeom>
        </p:spPr>
      </p:pic>
    </p:spTree>
    <p:extLst>
      <p:ext uri="{BB962C8B-B14F-4D97-AF65-F5344CB8AC3E}">
        <p14:creationId xmlns:p14="http://schemas.microsoft.com/office/powerpoint/2010/main" val="11695941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667"/>
            <a:ext cx="8229600" cy="1315855"/>
          </a:xfrm>
        </p:spPr>
        <p:txBody>
          <a:bodyPr>
            <a:normAutofit/>
          </a:bodyPr>
          <a:lstStyle/>
          <a:p>
            <a:pPr algn="ctr"/>
            <a:r>
              <a:rPr lang="en-US" dirty="0"/>
              <a:t>RANGE OF OECMs AND PROTECTED AREAS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46884174"/>
              </p:ext>
            </p:extLst>
          </p:nvPr>
        </p:nvGraphicFramePr>
        <p:xfrm>
          <a:off x="171610" y="1498892"/>
          <a:ext cx="8843681" cy="50344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A picture containing light&#10;&#10;Description automatically generated">
            <a:extLst>
              <a:ext uri="{FF2B5EF4-FFF2-40B4-BE49-F238E27FC236}">
                <a16:creationId xmlns:a16="http://schemas.microsoft.com/office/drawing/2014/main" id="{675BD972-2AE1-744F-9A7B-4629D2AD7B2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7" name="Picture 6" descr="Logo, company name&#10;&#10;Description automatically generated">
            <a:extLst>
              <a:ext uri="{FF2B5EF4-FFF2-40B4-BE49-F238E27FC236}">
                <a16:creationId xmlns:a16="http://schemas.microsoft.com/office/drawing/2014/main" id="{C6C8685D-F971-4F45-B8C0-4B1C9B24FFC7}"/>
              </a:ext>
            </a:extLst>
          </p:cNvPr>
          <p:cNvPicPr>
            <a:picLocks noChangeAspect="1"/>
          </p:cNvPicPr>
          <p:nvPr/>
        </p:nvPicPr>
        <p:blipFill>
          <a:blip r:embed="rId9"/>
          <a:stretch>
            <a:fillRect/>
          </a:stretch>
        </p:blipFill>
        <p:spPr>
          <a:xfrm>
            <a:off x="569170" y="11747"/>
            <a:ext cx="1638392" cy="1159148"/>
          </a:xfrm>
          <a:prstGeom prst="rect">
            <a:avLst/>
          </a:prstGeom>
        </p:spPr>
      </p:pic>
    </p:spTree>
    <p:extLst>
      <p:ext uri="{BB962C8B-B14F-4D97-AF65-F5344CB8AC3E}">
        <p14:creationId xmlns:p14="http://schemas.microsoft.com/office/powerpoint/2010/main" val="20241670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 name="connsiteX0" fmla="*/ 0 w 5410200"/>
              <a:gd name="connsiteY0" fmla="*/ 0 h 13716"/>
              <a:gd name="connsiteX1" fmla="*/ 622173 w 5410200"/>
              <a:gd name="connsiteY1" fmla="*/ 0 h 13716"/>
              <a:gd name="connsiteX2" fmla="*/ 1136142 w 5410200"/>
              <a:gd name="connsiteY2" fmla="*/ 0 h 13716"/>
              <a:gd name="connsiteX3" fmla="*/ 1920621 w 5410200"/>
              <a:gd name="connsiteY3" fmla="*/ 0 h 13716"/>
              <a:gd name="connsiteX4" fmla="*/ 2542794 w 5410200"/>
              <a:gd name="connsiteY4" fmla="*/ 0 h 13716"/>
              <a:gd name="connsiteX5" fmla="*/ 3164967 w 5410200"/>
              <a:gd name="connsiteY5" fmla="*/ 0 h 13716"/>
              <a:gd name="connsiteX6" fmla="*/ 3949446 w 5410200"/>
              <a:gd name="connsiteY6" fmla="*/ 0 h 13716"/>
              <a:gd name="connsiteX7" fmla="*/ 4517517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165854 w 5410200"/>
              <a:gd name="connsiteY11" fmla="*/ 13716 h 13716"/>
              <a:gd name="connsiteX12" fmla="*/ 3543681 w 5410200"/>
              <a:gd name="connsiteY12" fmla="*/ 13716 h 13716"/>
              <a:gd name="connsiteX13" fmla="*/ 2759202 w 5410200"/>
              <a:gd name="connsiteY13" fmla="*/ 13716 h 13716"/>
              <a:gd name="connsiteX14" fmla="*/ 1974723 w 5410200"/>
              <a:gd name="connsiteY14" fmla="*/ 13716 h 13716"/>
              <a:gd name="connsiteX15" fmla="*/ 1406652 w 5410200"/>
              <a:gd name="connsiteY15" fmla="*/ 13716 h 13716"/>
              <a:gd name="connsiteX16" fmla="*/ 730377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76940" y="8795"/>
                  <a:pt x="295530" y="-3818"/>
                  <a:pt x="568071" y="0"/>
                </a:cubicBezTo>
                <a:cubicBezTo>
                  <a:pt x="821049" y="-7814"/>
                  <a:pt x="977778" y="-9274"/>
                  <a:pt x="1298448" y="0"/>
                </a:cubicBezTo>
                <a:cubicBezTo>
                  <a:pt x="1590381" y="13044"/>
                  <a:pt x="1630605" y="-28"/>
                  <a:pt x="1920621" y="0"/>
                </a:cubicBezTo>
                <a:cubicBezTo>
                  <a:pt x="2206035" y="10386"/>
                  <a:pt x="2357755" y="-28028"/>
                  <a:pt x="2488692" y="0"/>
                </a:cubicBezTo>
                <a:cubicBezTo>
                  <a:pt x="2633521" y="25625"/>
                  <a:pt x="3022777" y="-45440"/>
                  <a:pt x="3219069" y="0"/>
                </a:cubicBezTo>
                <a:cubicBezTo>
                  <a:pt x="3460337" y="63290"/>
                  <a:pt x="3645640" y="26494"/>
                  <a:pt x="3895344" y="0"/>
                </a:cubicBezTo>
                <a:cubicBezTo>
                  <a:pt x="4126339" y="-535"/>
                  <a:pt x="4382665" y="-55222"/>
                  <a:pt x="4571619" y="0"/>
                </a:cubicBezTo>
                <a:cubicBezTo>
                  <a:pt x="4776405" y="-816"/>
                  <a:pt x="5201098" y="-43036"/>
                  <a:pt x="5410200" y="0"/>
                </a:cubicBezTo>
                <a:cubicBezTo>
                  <a:pt x="5409052" y="2649"/>
                  <a:pt x="5410186" y="9063"/>
                  <a:pt x="5410200" y="13716"/>
                </a:cubicBezTo>
                <a:cubicBezTo>
                  <a:pt x="5133704" y="5182"/>
                  <a:pt x="5123444" y="31477"/>
                  <a:pt x="4842129" y="13716"/>
                </a:cubicBezTo>
                <a:cubicBezTo>
                  <a:pt x="4568650" y="-219"/>
                  <a:pt x="4447390" y="8221"/>
                  <a:pt x="4328160" y="13716"/>
                </a:cubicBezTo>
                <a:cubicBezTo>
                  <a:pt x="4227436" y="28078"/>
                  <a:pt x="3754725" y="-2253"/>
                  <a:pt x="3597783" y="13716"/>
                </a:cubicBezTo>
                <a:cubicBezTo>
                  <a:pt x="3459353" y="10223"/>
                  <a:pt x="3317740" y="47315"/>
                  <a:pt x="3029712" y="13716"/>
                </a:cubicBezTo>
                <a:cubicBezTo>
                  <a:pt x="2766446" y="5245"/>
                  <a:pt x="2645518" y="35922"/>
                  <a:pt x="2299335" y="13716"/>
                </a:cubicBezTo>
                <a:cubicBezTo>
                  <a:pt x="1977844" y="23735"/>
                  <a:pt x="1781583" y="-1801"/>
                  <a:pt x="1514856" y="13716"/>
                </a:cubicBezTo>
                <a:cubicBezTo>
                  <a:pt x="1212648" y="18781"/>
                  <a:pt x="1087880" y="-4407"/>
                  <a:pt x="892683" y="13716"/>
                </a:cubicBezTo>
                <a:cubicBezTo>
                  <a:pt x="745769" y="11772"/>
                  <a:pt x="183254" y="-32062"/>
                  <a:pt x="0" y="13716"/>
                </a:cubicBezTo>
                <a:cubicBezTo>
                  <a:pt x="-907" y="9799"/>
                  <a:pt x="-75" y="7151"/>
                  <a:pt x="0" y="0"/>
                </a:cubicBezTo>
                <a:close/>
              </a:path>
              <a:path w="5410200" h="13716" stroke="0" extrusionOk="0">
                <a:moveTo>
                  <a:pt x="0" y="0"/>
                </a:moveTo>
                <a:cubicBezTo>
                  <a:pt x="269468" y="-22806"/>
                  <a:pt x="392563" y="4840"/>
                  <a:pt x="622173" y="0"/>
                </a:cubicBezTo>
                <a:cubicBezTo>
                  <a:pt x="884216" y="-2196"/>
                  <a:pt x="1034637" y="7784"/>
                  <a:pt x="1136142" y="0"/>
                </a:cubicBezTo>
                <a:cubicBezTo>
                  <a:pt x="1204956" y="5920"/>
                  <a:pt x="1559779" y="-61408"/>
                  <a:pt x="1920621" y="0"/>
                </a:cubicBezTo>
                <a:cubicBezTo>
                  <a:pt x="2280250" y="-18581"/>
                  <a:pt x="2372470" y="4128"/>
                  <a:pt x="2542794" y="0"/>
                </a:cubicBezTo>
                <a:cubicBezTo>
                  <a:pt x="2688150" y="-17189"/>
                  <a:pt x="2885478" y="-51412"/>
                  <a:pt x="3164967" y="0"/>
                </a:cubicBezTo>
                <a:cubicBezTo>
                  <a:pt x="3470933" y="16143"/>
                  <a:pt x="3588003" y="-4313"/>
                  <a:pt x="3949446" y="0"/>
                </a:cubicBezTo>
                <a:cubicBezTo>
                  <a:pt x="4331172" y="1470"/>
                  <a:pt x="4289286" y="5331"/>
                  <a:pt x="4517517" y="0"/>
                </a:cubicBezTo>
                <a:cubicBezTo>
                  <a:pt x="4736577" y="41911"/>
                  <a:pt x="5141868" y="443"/>
                  <a:pt x="5410200" y="0"/>
                </a:cubicBezTo>
                <a:cubicBezTo>
                  <a:pt x="5410845" y="2936"/>
                  <a:pt x="5409877" y="9829"/>
                  <a:pt x="5410200" y="13716"/>
                </a:cubicBezTo>
                <a:cubicBezTo>
                  <a:pt x="5130880" y="48304"/>
                  <a:pt x="5008082" y="-27188"/>
                  <a:pt x="4842129" y="13716"/>
                </a:cubicBezTo>
                <a:cubicBezTo>
                  <a:pt x="4629232" y="38478"/>
                  <a:pt x="4430159" y="43872"/>
                  <a:pt x="4165854" y="13716"/>
                </a:cubicBezTo>
                <a:cubicBezTo>
                  <a:pt x="3880517" y="17026"/>
                  <a:pt x="3820863" y="-12209"/>
                  <a:pt x="3543681" y="13716"/>
                </a:cubicBezTo>
                <a:cubicBezTo>
                  <a:pt x="3267577" y="39687"/>
                  <a:pt x="3047131" y="-8774"/>
                  <a:pt x="2759202" y="13716"/>
                </a:cubicBezTo>
                <a:cubicBezTo>
                  <a:pt x="2418778" y="17929"/>
                  <a:pt x="2206820" y="-35095"/>
                  <a:pt x="1974723" y="13716"/>
                </a:cubicBezTo>
                <a:cubicBezTo>
                  <a:pt x="1740429" y="35710"/>
                  <a:pt x="1599301" y="34493"/>
                  <a:pt x="1406652" y="13716"/>
                </a:cubicBezTo>
                <a:cubicBezTo>
                  <a:pt x="1196601" y="3966"/>
                  <a:pt x="938578" y="38717"/>
                  <a:pt x="730377" y="13716"/>
                </a:cubicBezTo>
                <a:cubicBezTo>
                  <a:pt x="524173" y="26651"/>
                  <a:pt x="336004" y="-17469"/>
                  <a:pt x="0" y="13716"/>
                </a:cubicBezTo>
                <a:cubicBezTo>
                  <a:pt x="-377" y="9245"/>
                  <a:pt x="1157" y="3819"/>
                  <a:pt x="0" y="0"/>
                </a:cubicBezTo>
                <a:close/>
              </a:path>
              <a:path w="5410200" h="13716" fill="none" stroke="0" extrusionOk="0">
                <a:moveTo>
                  <a:pt x="0" y="0"/>
                </a:moveTo>
                <a:cubicBezTo>
                  <a:pt x="148438" y="-27720"/>
                  <a:pt x="315263" y="-14841"/>
                  <a:pt x="568071" y="0"/>
                </a:cubicBezTo>
                <a:cubicBezTo>
                  <a:pt x="840209" y="21288"/>
                  <a:pt x="982180" y="-6281"/>
                  <a:pt x="1298448" y="0"/>
                </a:cubicBezTo>
                <a:cubicBezTo>
                  <a:pt x="1577021" y="13763"/>
                  <a:pt x="1630910" y="1060"/>
                  <a:pt x="1920621" y="0"/>
                </a:cubicBezTo>
                <a:cubicBezTo>
                  <a:pt x="2200928" y="-1340"/>
                  <a:pt x="2382869" y="-10369"/>
                  <a:pt x="2488692" y="0"/>
                </a:cubicBezTo>
                <a:cubicBezTo>
                  <a:pt x="2620356" y="20061"/>
                  <a:pt x="3042766" y="-74691"/>
                  <a:pt x="3219069" y="0"/>
                </a:cubicBezTo>
                <a:cubicBezTo>
                  <a:pt x="3395755" y="31704"/>
                  <a:pt x="3646717" y="33546"/>
                  <a:pt x="3895344" y="0"/>
                </a:cubicBezTo>
                <a:cubicBezTo>
                  <a:pt x="4131847" y="-43416"/>
                  <a:pt x="4371681" y="11418"/>
                  <a:pt x="4571619" y="0"/>
                </a:cubicBezTo>
                <a:cubicBezTo>
                  <a:pt x="4799447" y="47677"/>
                  <a:pt x="5212547" y="1562"/>
                  <a:pt x="5410200" y="0"/>
                </a:cubicBezTo>
                <a:cubicBezTo>
                  <a:pt x="5408905" y="2744"/>
                  <a:pt x="5410401" y="9950"/>
                  <a:pt x="5410200" y="13716"/>
                </a:cubicBezTo>
                <a:cubicBezTo>
                  <a:pt x="5139576" y="2947"/>
                  <a:pt x="5122299" y="33775"/>
                  <a:pt x="4842129" y="13716"/>
                </a:cubicBezTo>
                <a:cubicBezTo>
                  <a:pt x="4566356" y="6655"/>
                  <a:pt x="4456854" y="15426"/>
                  <a:pt x="4328160" y="13716"/>
                </a:cubicBezTo>
                <a:cubicBezTo>
                  <a:pt x="4234703" y="-822"/>
                  <a:pt x="3768176" y="-16062"/>
                  <a:pt x="3597783" y="13716"/>
                </a:cubicBezTo>
                <a:cubicBezTo>
                  <a:pt x="3430303" y="10148"/>
                  <a:pt x="3287506" y="20215"/>
                  <a:pt x="3029712" y="13716"/>
                </a:cubicBezTo>
                <a:cubicBezTo>
                  <a:pt x="2742636" y="-2421"/>
                  <a:pt x="2637847" y="18109"/>
                  <a:pt x="2299335" y="13716"/>
                </a:cubicBezTo>
                <a:cubicBezTo>
                  <a:pt x="1959433" y="-7861"/>
                  <a:pt x="1779456" y="37101"/>
                  <a:pt x="1514856" y="13716"/>
                </a:cubicBezTo>
                <a:cubicBezTo>
                  <a:pt x="1212431" y="31797"/>
                  <a:pt x="1086601" y="7282"/>
                  <a:pt x="892683" y="13716"/>
                </a:cubicBezTo>
                <a:cubicBezTo>
                  <a:pt x="721500" y="45800"/>
                  <a:pt x="194249" y="-29802"/>
                  <a:pt x="0" y="13716"/>
                </a:cubicBezTo>
                <a:cubicBezTo>
                  <a:pt x="-508" y="9800"/>
                  <a:pt x="-280" y="682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629FCD9F-385A-4544-905F-C474E4E6C533}"/>
              </a:ext>
            </a:extLst>
          </p:cNvPr>
          <p:cNvGraphicFramePr>
            <a:graphicFrameLocks noGrp="1"/>
          </p:cNvGraphicFramePr>
          <p:nvPr>
            <p:ph idx="1"/>
            <p:extLst>
              <p:ext uri="{D42A27DB-BD31-4B8C-83A1-F6EECF244321}">
                <p14:modId xmlns:p14="http://schemas.microsoft.com/office/powerpoint/2010/main" val="573619502"/>
              </p:ext>
            </p:extLst>
          </p:nvPr>
        </p:nvGraphicFramePr>
        <p:xfrm>
          <a:off x="2302934" y="-203200"/>
          <a:ext cx="6811344" cy="741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Picture 15" descr="A picture containing light&#10;&#10;Description automatically generated">
            <a:extLst>
              <a:ext uri="{FF2B5EF4-FFF2-40B4-BE49-F238E27FC236}">
                <a16:creationId xmlns:a16="http://schemas.microsoft.com/office/drawing/2014/main" id="{246A3976-70E8-C24B-BAF4-99446A24A8BF}"/>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AC8A5D6C-CB03-254E-B390-F80D625D9E8F}"/>
              </a:ext>
            </a:extLst>
          </p:cNvPr>
          <p:cNvPicPr>
            <a:picLocks noChangeAspect="1"/>
          </p:cNvPicPr>
          <p:nvPr/>
        </p:nvPicPr>
        <p:blipFill>
          <a:blip r:embed="rId9"/>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130619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_DSC0417.JPG"/>
          <p:cNvPicPr>
            <a:picLocks noGrp="1" noChangeAspect="1"/>
          </p:cNvPicPr>
          <p:nvPr>
            <p:ph idx="1"/>
          </p:nvPr>
        </p:nvPicPr>
        <p:blipFill>
          <a:blip r:embed="rId3" cstate="email">
            <a:extLst>
              <a:ext uri="{28A0092B-C50C-407E-A947-70E740481C1C}">
                <a14:useLocalDpi xmlns:a14="http://schemas.microsoft.com/office/drawing/2010/main"/>
              </a:ext>
            </a:extLst>
          </a:blip>
          <a:srcRect l="-10384" r="-10384"/>
          <a:stretch>
            <a:fillRect/>
          </a:stretch>
        </p:blipFill>
        <p:spPr>
          <a:xfrm>
            <a:off x="-971119" y="0"/>
            <a:ext cx="11050668" cy="6858001"/>
          </a:xfrm>
        </p:spPr>
      </p:pic>
      <p:sp>
        <p:nvSpPr>
          <p:cNvPr id="2" name="TextBox 1"/>
          <p:cNvSpPr txBox="1"/>
          <p:nvPr/>
        </p:nvSpPr>
        <p:spPr>
          <a:xfrm>
            <a:off x="0" y="2659190"/>
            <a:ext cx="9144000" cy="1569660"/>
          </a:xfrm>
          <a:prstGeom prst="rect">
            <a:avLst/>
          </a:prstGeom>
          <a:solidFill>
            <a:srgbClr val="000000">
              <a:alpha val="70000"/>
            </a:srgbClr>
          </a:solidFill>
        </p:spPr>
        <p:txBody>
          <a:bodyPr wrap="square" rtlCol="0">
            <a:spAutoFit/>
          </a:bodyPr>
          <a:lstStyle/>
          <a:p>
            <a:r>
              <a:rPr lang="en-US" sz="3200" dirty="0">
                <a:solidFill>
                  <a:schemeClr val="bg1"/>
                </a:solidFill>
              </a:rPr>
              <a:t>OECMs can be governed by: </a:t>
            </a:r>
            <a:r>
              <a:rPr lang="en-US" sz="3200" dirty="0">
                <a:solidFill>
                  <a:srgbClr val="4BACC6"/>
                </a:solidFill>
              </a:rPr>
              <a:t>1) </a:t>
            </a:r>
            <a:r>
              <a:rPr lang="en-US" sz="3200" dirty="0">
                <a:solidFill>
                  <a:schemeClr val="bg1"/>
                </a:solidFill>
              </a:rPr>
              <a:t>government agencies, </a:t>
            </a:r>
            <a:r>
              <a:rPr lang="en-US" sz="3200" dirty="0">
                <a:solidFill>
                  <a:srgbClr val="4BACC6"/>
                </a:solidFill>
              </a:rPr>
              <a:t>2) </a:t>
            </a:r>
            <a:r>
              <a:rPr lang="en-US" sz="3200" dirty="0">
                <a:solidFill>
                  <a:schemeClr val="bg1"/>
                </a:solidFill>
              </a:rPr>
              <a:t>private actors, </a:t>
            </a:r>
            <a:r>
              <a:rPr lang="en-US" sz="3200" dirty="0">
                <a:solidFill>
                  <a:srgbClr val="4BACC6"/>
                </a:solidFill>
              </a:rPr>
              <a:t>3) </a:t>
            </a:r>
            <a:r>
              <a:rPr lang="en-US" sz="3200" dirty="0">
                <a:solidFill>
                  <a:schemeClr val="bg1"/>
                </a:solidFill>
              </a:rPr>
              <a:t>Indigenous peoples and local communities, as well as in </a:t>
            </a:r>
            <a:r>
              <a:rPr lang="en-US" sz="3200" dirty="0">
                <a:solidFill>
                  <a:srgbClr val="4BACC6"/>
                </a:solidFill>
              </a:rPr>
              <a:t>4) </a:t>
            </a:r>
            <a:r>
              <a:rPr lang="en-US" sz="3200" dirty="0">
                <a:solidFill>
                  <a:schemeClr val="bg1"/>
                </a:solidFill>
              </a:rPr>
              <a:t>shared arrangements</a:t>
            </a:r>
          </a:p>
        </p:txBody>
      </p:sp>
      <p:pic>
        <p:nvPicPr>
          <p:cNvPr id="5" name="Picture 4" descr="A picture containing light&#10;&#10;Description automatically generated">
            <a:extLst>
              <a:ext uri="{FF2B5EF4-FFF2-40B4-BE49-F238E27FC236}">
                <a16:creationId xmlns:a16="http://schemas.microsoft.com/office/drawing/2014/main" id="{A5D51E5A-45CD-F44D-A236-DFB0FD310C9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8" name="Picture 7" descr="Logo, company name&#10;&#10;Description automatically generated">
            <a:extLst>
              <a:ext uri="{FF2B5EF4-FFF2-40B4-BE49-F238E27FC236}">
                <a16:creationId xmlns:a16="http://schemas.microsoft.com/office/drawing/2014/main" id="{89CBD5F2-CD8E-7144-9A25-EFDE13B15D37}"/>
              </a:ext>
            </a:extLst>
          </p:cNvPr>
          <p:cNvPicPr>
            <a:picLocks noChangeAspect="1"/>
          </p:cNvPicPr>
          <p:nvPr/>
        </p:nvPicPr>
        <p:blipFill>
          <a:blip r:embed="rId5"/>
          <a:stretch>
            <a:fillRect/>
          </a:stretch>
        </p:blipFill>
        <p:spPr>
          <a:xfrm>
            <a:off x="574443" y="-84759"/>
            <a:ext cx="1638392" cy="1159148"/>
          </a:xfrm>
          <a:prstGeom prst="rect">
            <a:avLst/>
          </a:prstGeom>
        </p:spPr>
      </p:pic>
    </p:spTree>
    <p:extLst>
      <p:ext uri="{BB962C8B-B14F-4D97-AF65-F5344CB8AC3E}">
        <p14:creationId xmlns:p14="http://schemas.microsoft.com/office/powerpoint/2010/main" val="32952701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55666830-9A19-4E01-8505-D6C7F9AC5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Harry Jonas Ridge to Reef 16.JPG"/>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082595" y="10"/>
            <a:ext cx="6061405" cy="6857990"/>
          </a:xfrm>
          <a:custGeom>
            <a:avLst/>
            <a:gdLst/>
            <a:ahLst/>
            <a:cxnLst/>
            <a:rect l="l" t="t" r="r" b="b"/>
            <a:pathLst>
              <a:path w="8081873" h="6858000">
                <a:moveTo>
                  <a:pt x="0" y="0"/>
                </a:moveTo>
                <a:lnTo>
                  <a:pt x="8081873" y="0"/>
                </a:lnTo>
                <a:lnTo>
                  <a:pt x="8081873" y="6858000"/>
                </a:lnTo>
                <a:lnTo>
                  <a:pt x="0" y="6858000"/>
                </a:lnTo>
                <a:lnTo>
                  <a:pt x="68897" y="6734633"/>
                </a:lnTo>
                <a:cubicBezTo>
                  <a:pt x="558802" y="5812845"/>
                  <a:pt x="848920" y="4668597"/>
                  <a:pt x="848920" y="3429000"/>
                </a:cubicBezTo>
                <a:cubicBezTo>
                  <a:pt x="848920" y="2189404"/>
                  <a:pt x="558802" y="1045156"/>
                  <a:pt x="68897" y="123368"/>
                </a:cubicBezTo>
                <a:close/>
              </a:path>
            </a:pathLst>
          </a:custGeom>
        </p:spPr>
      </p:pic>
      <p:sp useBgFill="1">
        <p:nvSpPr>
          <p:cNvPr id="20" name="Freeform: Shape 19">
            <a:extLst>
              <a:ext uri="{FF2B5EF4-FFF2-40B4-BE49-F238E27FC236}">
                <a16:creationId xmlns:a16="http://schemas.microsoft.com/office/drawing/2014/main" id="{AE9FC877-7FB6-4D22-9988-35420644E2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9285"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2" name="Freeform: Shape 21">
            <a:extLst>
              <a:ext uri="{FF2B5EF4-FFF2-40B4-BE49-F238E27FC236}">
                <a16:creationId xmlns:a16="http://schemas.microsoft.com/office/drawing/2014/main" id="{E41809D1-F12E-46BB-B804-5F209D325E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1665"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Title 7"/>
          <p:cNvSpPr>
            <a:spLocks noGrp="1"/>
          </p:cNvSpPr>
          <p:nvPr>
            <p:ph type="ctrTitle"/>
          </p:nvPr>
        </p:nvSpPr>
        <p:spPr>
          <a:xfrm>
            <a:off x="358484" y="1122363"/>
            <a:ext cx="3189933" cy="3204134"/>
          </a:xfrm>
        </p:spPr>
        <p:txBody>
          <a:bodyPr anchor="b">
            <a:normAutofit/>
          </a:bodyPr>
          <a:lstStyle/>
          <a:p>
            <a:pPr algn="l"/>
            <a:r>
              <a:rPr lang="en-US" sz="3600" dirty="0"/>
              <a:t>BIODIVERSITY VALUES</a:t>
            </a:r>
            <a:endParaRPr lang="en-US" sz="3600" dirty="0">
              <a:solidFill>
                <a:srgbClr val="FF0000"/>
              </a:solidFill>
            </a:endParaRPr>
          </a:p>
        </p:txBody>
      </p:sp>
      <p:sp>
        <p:nvSpPr>
          <p:cNvPr id="24" name="Rectangle 2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1653"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4546920"/>
            <a:ext cx="30175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8E0175A1-33B0-F243-B3B2-D88A91CF3596}"/>
              </a:ext>
            </a:extLst>
          </p:cNvPr>
          <p:cNvSpPr txBox="1"/>
          <p:nvPr/>
        </p:nvSpPr>
        <p:spPr>
          <a:xfrm>
            <a:off x="314190" y="576612"/>
            <a:ext cx="621229" cy="390751"/>
          </a:xfrm>
          <a:prstGeom prst="rect">
            <a:avLst/>
          </a:prstGeom>
          <a:solidFill>
            <a:schemeClr val="bg1"/>
          </a:solidFill>
        </p:spPr>
        <p:txBody>
          <a:bodyPr wrap="square" rtlCol="0">
            <a:spAutoFit/>
          </a:bodyPr>
          <a:lstStyle/>
          <a:p>
            <a:endParaRPr lang="en-US" dirty="0"/>
          </a:p>
        </p:txBody>
      </p:sp>
      <p:pic>
        <p:nvPicPr>
          <p:cNvPr id="5" name="Picture 4" descr="A picture containing light&#10;&#10;Description automatically generated">
            <a:extLst>
              <a:ext uri="{FF2B5EF4-FFF2-40B4-BE49-F238E27FC236}">
                <a16:creationId xmlns:a16="http://schemas.microsoft.com/office/drawing/2014/main" id="{241F6081-6A3E-5540-9063-58F2FFA353C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2" name="Picture 11" descr="Logo, company name&#10;&#10;Description automatically generated">
            <a:extLst>
              <a:ext uri="{FF2B5EF4-FFF2-40B4-BE49-F238E27FC236}">
                <a16:creationId xmlns:a16="http://schemas.microsoft.com/office/drawing/2014/main" id="{03736E58-BC74-8742-B097-0BCEA1DE6A7A}"/>
              </a:ext>
            </a:extLst>
          </p:cNvPr>
          <p:cNvPicPr>
            <a:picLocks noChangeAspect="1"/>
          </p:cNvPicPr>
          <p:nvPr/>
        </p:nvPicPr>
        <p:blipFill>
          <a:blip r:embed="rId5"/>
          <a:stretch>
            <a:fillRect/>
          </a:stretch>
        </p:blipFill>
        <p:spPr>
          <a:xfrm>
            <a:off x="569170" y="11747"/>
            <a:ext cx="1638392" cy="1159148"/>
          </a:xfrm>
          <a:prstGeom prst="rect">
            <a:avLst/>
          </a:prstGeom>
        </p:spPr>
      </p:pic>
    </p:spTree>
    <p:extLst>
      <p:ext uri="{BB962C8B-B14F-4D97-AF65-F5344CB8AC3E}">
        <p14:creationId xmlns:p14="http://schemas.microsoft.com/office/powerpoint/2010/main" val="28248123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hark swimming in the water&#10;&#10;Description automatically generated with low confidence">
            <a:extLst>
              <a:ext uri="{FF2B5EF4-FFF2-40B4-BE49-F238E27FC236}">
                <a16:creationId xmlns:a16="http://schemas.microsoft.com/office/drawing/2014/main" id="{A4B75903-9573-0D48-844A-C6B2229E629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4092" y="0"/>
            <a:ext cx="10332184" cy="6857999"/>
          </a:xfrm>
          <a:prstGeom prst="rect">
            <a:avLst/>
          </a:prstGeom>
        </p:spPr>
      </p:pic>
      <p:sp>
        <p:nvSpPr>
          <p:cNvPr id="6" name="TextBox 5">
            <a:extLst>
              <a:ext uri="{FF2B5EF4-FFF2-40B4-BE49-F238E27FC236}">
                <a16:creationId xmlns:a16="http://schemas.microsoft.com/office/drawing/2014/main" id="{8718A877-2515-D74C-8505-D8C64CF526A4}"/>
              </a:ext>
            </a:extLst>
          </p:cNvPr>
          <p:cNvSpPr txBox="1"/>
          <p:nvPr/>
        </p:nvSpPr>
        <p:spPr>
          <a:xfrm>
            <a:off x="220133" y="3149599"/>
            <a:ext cx="4216400" cy="3539430"/>
          </a:xfrm>
          <a:prstGeom prst="rect">
            <a:avLst/>
          </a:prstGeom>
          <a:solidFill>
            <a:schemeClr val="bg1"/>
          </a:solidFill>
        </p:spPr>
        <p:txBody>
          <a:bodyPr wrap="square" rtlCol="0">
            <a:spAutoFit/>
          </a:bodyPr>
          <a:lstStyle/>
          <a:p>
            <a:r>
              <a:rPr lang="en-GB" sz="2800" dirty="0">
                <a:latin typeface="+mj-lt"/>
              </a:rPr>
              <a:t>Areas with a high level of ecological integrity or ecological intactness, which is characterised by the occurrence of the full range of native species and supporting ecological processes</a:t>
            </a:r>
            <a:endParaRPr lang="en-US" sz="2800" dirty="0">
              <a:latin typeface="+mj-lt"/>
            </a:endParaRPr>
          </a:p>
        </p:txBody>
      </p:sp>
    </p:spTree>
    <p:extLst>
      <p:ext uri="{BB962C8B-B14F-4D97-AF65-F5344CB8AC3E}">
        <p14:creationId xmlns:p14="http://schemas.microsoft.com/office/powerpoint/2010/main" val="474393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id="{07A0C51E-5464-4470-855E-CA530A59B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A baby elephant walking through a lush green forest&#10;&#10;Description automatically generated">
            <a:extLst>
              <a:ext uri="{FF2B5EF4-FFF2-40B4-BE49-F238E27FC236}">
                <a16:creationId xmlns:a16="http://schemas.microsoft.com/office/drawing/2014/main" id="{144BFE9A-20E1-D543-962E-361B705C67F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 y="-35510"/>
            <a:ext cx="12098851" cy="6893509"/>
          </a:xfrm>
          <a:prstGeom prst="rect">
            <a:avLst/>
          </a:prstGeom>
        </p:spPr>
      </p:pic>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dirty="0"/>
          </a:p>
          <a:p>
            <a:endParaRPr lang="en-US" sz="1700" dirty="0"/>
          </a:p>
        </p:txBody>
      </p:sp>
      <p:sp>
        <p:nvSpPr>
          <p:cNvPr id="2" name="Title 1"/>
          <p:cNvSpPr>
            <a:spLocks noGrp="1"/>
          </p:cNvSpPr>
          <p:nvPr>
            <p:ph type="title"/>
          </p:nvPr>
        </p:nvSpPr>
        <p:spPr>
          <a:xfrm>
            <a:off x="274571" y="771262"/>
            <a:ext cx="4085304" cy="1608328"/>
          </a:xfrm>
          <a:solidFill>
            <a:schemeClr val="bg1"/>
          </a:solidFill>
        </p:spPr>
        <p:txBody>
          <a:bodyPr>
            <a:noAutofit/>
          </a:bodyPr>
          <a:lstStyle/>
          <a:p>
            <a:r>
              <a:rPr lang="en-GB" sz="2800" dirty="0"/>
              <a:t>Areas with rare, threatened or endangered species and habitats</a:t>
            </a:r>
            <a:endParaRPr lang="en-US" sz="2800" dirty="0"/>
          </a:p>
        </p:txBody>
      </p:sp>
    </p:spTree>
    <p:extLst>
      <p:ext uri="{BB962C8B-B14F-4D97-AF65-F5344CB8AC3E}">
        <p14:creationId xmlns:p14="http://schemas.microsoft.com/office/powerpoint/2010/main" val="26119384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ird in a tree&#10;&#10;Description automatically generated with medium confidence">
            <a:extLst>
              <a:ext uri="{FF2B5EF4-FFF2-40B4-BE49-F238E27FC236}">
                <a16:creationId xmlns:a16="http://schemas.microsoft.com/office/drawing/2014/main" id="{2C33BE3A-415C-1447-9C00-2863D0043AD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4092" y="0"/>
            <a:ext cx="10332184" cy="6857999"/>
          </a:xfrm>
          <a:prstGeom prst="rect">
            <a:avLst/>
          </a:prstGeom>
        </p:spPr>
      </p:pic>
      <p:sp>
        <p:nvSpPr>
          <p:cNvPr id="6" name="TextBox 5">
            <a:extLst>
              <a:ext uri="{FF2B5EF4-FFF2-40B4-BE49-F238E27FC236}">
                <a16:creationId xmlns:a16="http://schemas.microsoft.com/office/drawing/2014/main" id="{D52B2607-D21A-E143-AECB-946B98345B9A}"/>
              </a:ext>
            </a:extLst>
          </p:cNvPr>
          <p:cNvSpPr txBox="1"/>
          <p:nvPr/>
        </p:nvSpPr>
        <p:spPr>
          <a:xfrm>
            <a:off x="5317066" y="4385733"/>
            <a:ext cx="3335867" cy="1815882"/>
          </a:xfrm>
          <a:prstGeom prst="rect">
            <a:avLst/>
          </a:prstGeom>
          <a:solidFill>
            <a:schemeClr val="bg1"/>
          </a:solidFill>
        </p:spPr>
        <p:txBody>
          <a:bodyPr wrap="square" rtlCol="0">
            <a:spAutoFit/>
          </a:bodyPr>
          <a:lstStyle/>
          <a:p>
            <a:r>
              <a:rPr lang="en-GB" sz="2800" dirty="0">
                <a:latin typeface="+mj-lt"/>
              </a:rPr>
              <a:t>Areas with range-restricted species and ecosystems in natural settings</a:t>
            </a:r>
            <a:endParaRPr lang="en-US" sz="2800" dirty="0">
              <a:latin typeface="+mj-lt"/>
            </a:endParaRPr>
          </a:p>
        </p:txBody>
      </p:sp>
    </p:spTree>
    <p:extLst>
      <p:ext uri="{BB962C8B-B14F-4D97-AF65-F5344CB8AC3E}">
        <p14:creationId xmlns:p14="http://schemas.microsoft.com/office/powerpoint/2010/main" val="1656569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id="{07A0C51E-5464-4470-855E-CA530A59B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id="{81FEAB5F-0AF9-614D-AE4C-AD8B8997F3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5" name="Picture 4" descr="An animal swimming in the water&#10;&#10;Description automatically generated">
            <a:extLst>
              <a:ext uri="{FF2B5EF4-FFF2-40B4-BE49-F238E27FC236}">
                <a16:creationId xmlns:a16="http://schemas.microsoft.com/office/drawing/2014/main" id="{C47E9336-232C-164F-BEFC-596271B3C7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4156" y="-1"/>
            <a:ext cx="10907647" cy="6857999"/>
          </a:xfrm>
          <a:prstGeom prst="rect">
            <a:avLst/>
          </a:prstGeom>
        </p:spPr>
      </p:pic>
      <p:sp>
        <p:nvSpPr>
          <p:cNvPr id="2" name="Title 1"/>
          <p:cNvSpPr>
            <a:spLocks noGrp="1"/>
          </p:cNvSpPr>
          <p:nvPr>
            <p:ph type="title"/>
          </p:nvPr>
        </p:nvSpPr>
        <p:spPr>
          <a:xfrm>
            <a:off x="5328538" y="433178"/>
            <a:ext cx="3678175" cy="1950878"/>
          </a:xfrm>
          <a:solidFill>
            <a:schemeClr val="bg1"/>
          </a:solidFill>
        </p:spPr>
        <p:txBody>
          <a:bodyPr>
            <a:normAutofit/>
          </a:bodyPr>
          <a:lstStyle/>
          <a:p>
            <a:pPr lvl="0"/>
            <a:r>
              <a:rPr lang="en-GB" sz="2800" dirty="0"/>
              <a:t>Areas with important species aggregations, including during migration or spawning</a:t>
            </a:r>
            <a:endParaRPr lang="en-MY" sz="2800" dirty="0"/>
          </a:p>
        </p:txBody>
      </p:sp>
    </p:spTree>
    <p:extLst>
      <p:ext uri="{BB962C8B-B14F-4D97-AF65-F5344CB8AC3E}">
        <p14:creationId xmlns:p14="http://schemas.microsoft.com/office/powerpoint/2010/main" val="3999158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B71B32-9213-7449-85E9-77E13B6AC154}"/>
              </a:ext>
            </a:extLst>
          </p:cNvPr>
          <p:cNvSpPr>
            <a:spLocks noGrp="1"/>
          </p:cNvSpPr>
          <p:nvPr>
            <p:ph type="title"/>
          </p:nvPr>
        </p:nvSpPr>
        <p:spPr/>
        <p:txBody>
          <a:bodyPr/>
          <a:lstStyle/>
          <a:p>
            <a:pPr algn="ctr"/>
            <a:r>
              <a:rPr lang="en-US" dirty="0"/>
              <a:t>OVERVIEW</a:t>
            </a:r>
          </a:p>
        </p:txBody>
      </p:sp>
      <p:sp>
        <p:nvSpPr>
          <p:cNvPr id="3" name="Content Placeholder 2">
            <a:extLst>
              <a:ext uri="{FF2B5EF4-FFF2-40B4-BE49-F238E27FC236}">
                <a16:creationId xmlns:a16="http://schemas.microsoft.com/office/drawing/2014/main" id="{7DFAEA87-25D1-9D4B-A290-75C4BD72BEB9}"/>
              </a:ext>
            </a:extLst>
          </p:cNvPr>
          <p:cNvSpPr>
            <a:spLocks noGrp="1"/>
          </p:cNvSpPr>
          <p:nvPr>
            <p:ph idx="1"/>
          </p:nvPr>
        </p:nvSpPr>
        <p:spPr>
          <a:xfrm>
            <a:off x="628650" y="1825625"/>
            <a:ext cx="8174156" cy="4351338"/>
          </a:xfrm>
        </p:spPr>
        <p:txBody>
          <a:bodyPr>
            <a:normAutofit/>
          </a:bodyPr>
          <a:lstStyle/>
          <a:p>
            <a:r>
              <a:rPr lang="en-US" sz="3200" b="1" dirty="0"/>
              <a:t>Module A</a:t>
            </a:r>
            <a:r>
              <a:rPr lang="en-US" sz="3200" dirty="0"/>
              <a:t>: Introduction to OECMs </a:t>
            </a:r>
          </a:p>
          <a:p>
            <a:r>
              <a:rPr lang="en-US" sz="3200" b="1" dirty="0"/>
              <a:t>Module B</a:t>
            </a:r>
            <a:r>
              <a:rPr lang="en-US" sz="3200" dirty="0"/>
              <a:t>: Identifying potential OECMs</a:t>
            </a:r>
          </a:p>
          <a:p>
            <a:r>
              <a:rPr lang="en-US" sz="3200" b="1" dirty="0"/>
              <a:t>Module C</a:t>
            </a:r>
            <a:r>
              <a:rPr lang="en-US" sz="3200" dirty="0"/>
              <a:t>: Candidate OECMs </a:t>
            </a:r>
          </a:p>
          <a:p>
            <a:r>
              <a:rPr lang="en-US" sz="3200" b="1" dirty="0"/>
              <a:t>Module D</a:t>
            </a:r>
            <a:r>
              <a:rPr lang="en-US" sz="3200" dirty="0"/>
              <a:t>: </a:t>
            </a:r>
            <a:r>
              <a:rPr lang="en-US" sz="3200" dirty="0" err="1"/>
              <a:t>Recognising</a:t>
            </a:r>
            <a:r>
              <a:rPr lang="en-US" sz="3200" dirty="0"/>
              <a:t> and supporting OECMs  </a:t>
            </a:r>
          </a:p>
          <a:p>
            <a:r>
              <a:rPr lang="en-US" sz="3200" b="1" dirty="0"/>
              <a:t>Module E</a:t>
            </a:r>
            <a:r>
              <a:rPr lang="en-US" sz="3200" dirty="0"/>
              <a:t>: Reporting OECMs </a:t>
            </a:r>
          </a:p>
          <a:p>
            <a:r>
              <a:rPr lang="en-US" sz="3200" b="1" dirty="0"/>
              <a:t>Module F</a:t>
            </a:r>
            <a:r>
              <a:rPr lang="en-US" sz="3200" dirty="0"/>
              <a:t>: Action Plans</a:t>
            </a:r>
          </a:p>
        </p:txBody>
      </p:sp>
      <p:pic>
        <p:nvPicPr>
          <p:cNvPr id="4" name="Picture 3" descr="A picture containing light&#10;&#10;Description automatically generated">
            <a:extLst>
              <a:ext uri="{FF2B5EF4-FFF2-40B4-BE49-F238E27FC236}">
                <a16:creationId xmlns:a16="http://schemas.microsoft.com/office/drawing/2014/main" id="{C23AC56F-7A28-FE49-9B38-FDA603B2BFA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Logo, company name&#10;&#10;Description automatically generated">
            <a:extLst>
              <a:ext uri="{FF2B5EF4-FFF2-40B4-BE49-F238E27FC236}">
                <a16:creationId xmlns:a16="http://schemas.microsoft.com/office/drawing/2014/main" id="{19F16FFC-7206-5E47-B2F3-CD1441E1E51B}"/>
              </a:ext>
            </a:extLst>
          </p:cNvPr>
          <p:cNvPicPr>
            <a:picLocks noChangeAspect="1"/>
          </p:cNvPicPr>
          <p:nvPr/>
        </p:nvPicPr>
        <p:blipFill>
          <a:blip r:embed="rId4"/>
          <a:stretch>
            <a:fillRect/>
          </a:stretch>
        </p:blipFill>
        <p:spPr>
          <a:xfrm>
            <a:off x="569170" y="11747"/>
            <a:ext cx="1638392" cy="1159148"/>
          </a:xfrm>
          <a:prstGeom prst="rect">
            <a:avLst/>
          </a:prstGeom>
        </p:spPr>
      </p:pic>
    </p:spTree>
    <p:extLst>
      <p:ext uri="{BB962C8B-B14F-4D97-AF65-F5344CB8AC3E}">
        <p14:creationId xmlns:p14="http://schemas.microsoft.com/office/powerpoint/2010/main" val="38427352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id="{07A0C51E-5464-4470-855E-CA530A59B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id="{81FEAB5F-0AF9-614D-AE4C-AD8B8997F3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tree with a mountain in the background&#10;&#10;Description automatically generated">
            <a:extLst>
              <a:ext uri="{FF2B5EF4-FFF2-40B4-BE49-F238E27FC236}">
                <a16:creationId xmlns:a16="http://schemas.microsoft.com/office/drawing/2014/main" id="{4C2D7DFC-C1D7-1745-A844-3FCCAB48C8B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1"/>
            <a:ext cx="11043840" cy="6857999"/>
          </a:xfrm>
          <a:prstGeom prst="rect">
            <a:avLst/>
          </a:prstGeom>
        </p:spPr>
      </p:pic>
      <p:sp>
        <p:nvSpPr>
          <p:cNvPr id="2" name="Title 1"/>
          <p:cNvSpPr>
            <a:spLocks noGrp="1"/>
          </p:cNvSpPr>
          <p:nvPr>
            <p:ph type="title"/>
          </p:nvPr>
        </p:nvSpPr>
        <p:spPr>
          <a:xfrm>
            <a:off x="4183598" y="453655"/>
            <a:ext cx="4736391" cy="2038920"/>
          </a:xfrm>
          <a:solidFill>
            <a:schemeClr val="bg1"/>
          </a:solidFill>
        </p:spPr>
        <p:txBody>
          <a:bodyPr>
            <a:normAutofit/>
          </a:bodyPr>
          <a:lstStyle/>
          <a:p>
            <a:r>
              <a:rPr lang="en-GB" sz="2800" dirty="0"/>
              <a:t>Areas of importance for ecological connectivity or that are important to complete a conservation network within a landscape or seascape</a:t>
            </a:r>
            <a:endParaRPr lang="en-US" sz="2600" dirty="0"/>
          </a:p>
        </p:txBody>
      </p:sp>
    </p:spTree>
    <p:extLst>
      <p:ext uri="{BB962C8B-B14F-4D97-AF65-F5344CB8AC3E}">
        <p14:creationId xmlns:p14="http://schemas.microsoft.com/office/powerpoint/2010/main" val="11964167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9144001"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28">
            <a:extLst>
              <a:ext uri="{FF2B5EF4-FFF2-40B4-BE49-F238E27FC236}">
                <a16:creationId xmlns:a16="http://schemas.microsoft.com/office/drawing/2014/main" id="{07A0C51E-5464-4470-855E-CA530A59B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44667" y="640091"/>
            <a:ext cx="6054666"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id="{81FEAB5F-0AF9-614D-AE4C-AD8B8997F3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5" name="Picture 4" descr="A person standing next to a body of water&#10;&#10;Description automatically generated">
            <a:extLst>
              <a:ext uri="{FF2B5EF4-FFF2-40B4-BE49-F238E27FC236}">
                <a16:creationId xmlns:a16="http://schemas.microsoft.com/office/drawing/2014/main" id="{D267B8CD-2D73-AF43-AC1D-006CE5ABB2B8}"/>
              </a:ext>
            </a:extLst>
          </p:cNvPr>
          <p:cNvPicPr>
            <a:picLocks noChangeAspect="1"/>
          </p:cNvPicPr>
          <p:nvPr/>
        </p:nvPicPr>
        <p:blipFill>
          <a:blip r:embed="rId4"/>
          <a:stretch>
            <a:fillRect/>
          </a:stretch>
        </p:blipFill>
        <p:spPr>
          <a:xfrm>
            <a:off x="-2189093" y="43004"/>
            <a:ext cx="11840087" cy="6857999"/>
          </a:xfrm>
          <a:prstGeom prst="rect">
            <a:avLst/>
          </a:prstGeom>
        </p:spPr>
      </p:pic>
      <p:sp>
        <p:nvSpPr>
          <p:cNvPr id="2" name="Title 1"/>
          <p:cNvSpPr>
            <a:spLocks noGrp="1"/>
          </p:cNvSpPr>
          <p:nvPr>
            <p:ph type="title"/>
          </p:nvPr>
        </p:nvSpPr>
        <p:spPr>
          <a:xfrm>
            <a:off x="5197412" y="590589"/>
            <a:ext cx="3703565" cy="2783837"/>
          </a:xfrm>
          <a:solidFill>
            <a:schemeClr val="bg1"/>
          </a:solidFill>
        </p:spPr>
        <p:txBody>
          <a:bodyPr>
            <a:noAutofit/>
          </a:bodyPr>
          <a:lstStyle/>
          <a:p>
            <a:pPr lvl="0"/>
            <a:r>
              <a:rPr lang="en-GB" sz="2800" dirty="0"/>
              <a:t>Species and habitats that are important for traditional human uses, such as native medicinal plants, in addition to </a:t>
            </a:r>
            <a:r>
              <a:rPr lang="en-GB" sz="2800" i="1" dirty="0"/>
              <a:t>in-situ</a:t>
            </a:r>
            <a:r>
              <a:rPr lang="en-GB" sz="2800" dirty="0"/>
              <a:t> biodiversity conservation </a:t>
            </a:r>
            <a:endParaRPr lang="en-MY" sz="2800" dirty="0"/>
          </a:p>
        </p:txBody>
      </p:sp>
    </p:spTree>
    <p:extLst>
      <p:ext uri="{BB962C8B-B14F-4D97-AF65-F5344CB8AC3E}">
        <p14:creationId xmlns:p14="http://schemas.microsoft.com/office/powerpoint/2010/main" val="34732910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en-US" sz="3000"/>
              <a:t>OPPORTUNITIES</a:t>
            </a:r>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2400" dirty="0"/>
              <a:t>Identifying and reporting OECMs </a:t>
            </a:r>
            <a:r>
              <a:rPr lang="en-MY" sz="2400" dirty="0"/>
              <a:t>increases ecological representation, improves protection of important biodiversity areas and enhances connectivity across landscapes and seascapes. </a:t>
            </a:r>
            <a:endParaRPr lang="en-US" sz="2400" dirty="0"/>
          </a:p>
        </p:txBody>
      </p:sp>
      <p:pic>
        <p:nvPicPr>
          <p:cNvPr id="8" name="Picture 7" descr="A picture containing light&#10;&#10;Description automatically generated">
            <a:extLst>
              <a:ext uri="{FF2B5EF4-FFF2-40B4-BE49-F238E27FC236}">
                <a16:creationId xmlns:a16="http://schemas.microsoft.com/office/drawing/2014/main" id="{E2840B56-0659-AC42-8694-9A09E519390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1" name="Picture 10" descr="Logo, company name&#10;&#10;Description automatically generated">
            <a:extLst>
              <a:ext uri="{FF2B5EF4-FFF2-40B4-BE49-F238E27FC236}">
                <a16:creationId xmlns:a16="http://schemas.microsoft.com/office/drawing/2014/main" id="{EE9DD09B-EB61-0446-8E69-FEAB3FF12D6C}"/>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70671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en-US" sz="3000"/>
              <a:t>OPPORTUNITIES</a:t>
            </a:r>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2400" dirty="0"/>
              <a:t>‘OECMs’ – as a new international designation – gives greater validity to efforts by a diversity of actors to conserve biodiversity across areas important for biodiversity, outside of PAs.</a:t>
            </a:r>
          </a:p>
          <a:p>
            <a:endParaRPr lang="en-US" sz="1700" dirty="0"/>
          </a:p>
        </p:txBody>
      </p:sp>
      <p:pic>
        <p:nvPicPr>
          <p:cNvPr id="8" name="Picture 7" descr="A picture containing light&#10;&#10;Description automatically generated">
            <a:extLst>
              <a:ext uri="{FF2B5EF4-FFF2-40B4-BE49-F238E27FC236}">
                <a16:creationId xmlns:a16="http://schemas.microsoft.com/office/drawing/2014/main" id="{E2840B56-0659-AC42-8694-9A09E519390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1" name="Picture 10" descr="Logo, company name&#10;&#10;Description automatically generated">
            <a:extLst>
              <a:ext uri="{FF2B5EF4-FFF2-40B4-BE49-F238E27FC236}">
                <a16:creationId xmlns:a16="http://schemas.microsoft.com/office/drawing/2014/main" id="{CCC3AF5A-DBC7-9946-925D-0413196EBA26}"/>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465854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en-US" sz="3000"/>
              <a:t>OPPORTUNITIES</a:t>
            </a:r>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1700" dirty="0"/>
              <a:t> </a:t>
            </a:r>
          </a:p>
          <a:p>
            <a:pPr marL="0" indent="0">
              <a:buNone/>
            </a:pPr>
            <a:r>
              <a:rPr lang="en-US" sz="2400" dirty="0"/>
              <a:t>OECMs support ecosystem functions, livelihoods and address climate change.</a:t>
            </a:r>
          </a:p>
          <a:p>
            <a:endParaRPr lang="en-US" sz="1700" dirty="0"/>
          </a:p>
        </p:txBody>
      </p:sp>
      <p:pic>
        <p:nvPicPr>
          <p:cNvPr id="8" name="Picture 7" descr="A picture containing light&#10;&#10;Description automatically generated">
            <a:extLst>
              <a:ext uri="{FF2B5EF4-FFF2-40B4-BE49-F238E27FC236}">
                <a16:creationId xmlns:a16="http://schemas.microsoft.com/office/drawing/2014/main" id="{D0EE88F9-4BC6-DA46-B50F-8F1561FFD43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1" name="Picture 10" descr="Logo, company name&#10;&#10;Description automatically generated">
            <a:extLst>
              <a:ext uri="{FF2B5EF4-FFF2-40B4-BE49-F238E27FC236}">
                <a16:creationId xmlns:a16="http://schemas.microsoft.com/office/drawing/2014/main" id="{D9D60A1C-BD89-4540-8526-327725C53B0E}"/>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8781625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en-US" sz="3000"/>
              <a:t>OPPORTUNITIES</a:t>
            </a:r>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2400" dirty="0"/>
              <a:t>Identification and reporting of an OECM will likely enhance recognition of the local governance authority/</a:t>
            </a:r>
            <a:r>
              <a:rPr lang="en-US" sz="2400" dirty="0" err="1"/>
              <a:t>ies</a:t>
            </a:r>
            <a:r>
              <a:rPr lang="en-US" sz="2400" dirty="0"/>
              <a:t> and management regime.</a:t>
            </a:r>
          </a:p>
          <a:p>
            <a:pPr marL="0" indent="0">
              <a:buNone/>
            </a:pPr>
            <a:endParaRPr lang="en-US" sz="1700" dirty="0"/>
          </a:p>
        </p:txBody>
      </p:sp>
      <p:pic>
        <p:nvPicPr>
          <p:cNvPr id="8" name="Picture 7" descr="A picture containing light&#10;&#10;Description automatically generated">
            <a:extLst>
              <a:ext uri="{FF2B5EF4-FFF2-40B4-BE49-F238E27FC236}">
                <a16:creationId xmlns:a16="http://schemas.microsoft.com/office/drawing/2014/main" id="{C3F5B160-9B16-A346-9CA8-B0BD77FADB7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1" name="Picture 10" descr="Logo, company name&#10;&#10;Description automatically generated">
            <a:extLst>
              <a:ext uri="{FF2B5EF4-FFF2-40B4-BE49-F238E27FC236}">
                <a16:creationId xmlns:a16="http://schemas.microsoft.com/office/drawing/2014/main" id="{F3D8181D-E0D2-FA45-BBAA-6891A97CCFCB}"/>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39378226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en-US" sz="3000" dirty="0"/>
              <a:t>OPPORTUNITIES</a:t>
            </a:r>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179509" y="1092857"/>
            <a:ext cx="4252565" cy="4389120"/>
          </a:xfrm>
        </p:spPr>
        <p:txBody>
          <a:bodyPr anchor="ctr">
            <a:normAutofit/>
          </a:bodyPr>
          <a:lstStyle/>
          <a:p>
            <a:pPr marL="0" indent="0">
              <a:buNone/>
            </a:pPr>
            <a:r>
              <a:rPr lang="en-US" sz="1700" dirty="0"/>
              <a:t> </a:t>
            </a:r>
          </a:p>
          <a:p>
            <a:pPr marL="0" indent="0">
              <a:buNone/>
            </a:pPr>
            <a:r>
              <a:rPr lang="en-US" sz="2400" dirty="0"/>
              <a:t>OECMs promote the increased</a:t>
            </a:r>
            <a:r>
              <a:rPr lang="en-MY" sz="2400" dirty="0"/>
              <a:t> integration of biodiversity conservation into sectoral and spatial planning </a:t>
            </a:r>
            <a:r>
              <a:rPr lang="en-US" sz="2400" dirty="0"/>
              <a:t>as well as practices, including in agriculture, forestry and fisheries.</a:t>
            </a:r>
          </a:p>
          <a:p>
            <a:endParaRPr lang="en-US" sz="1700" dirty="0"/>
          </a:p>
        </p:txBody>
      </p:sp>
      <p:pic>
        <p:nvPicPr>
          <p:cNvPr id="8" name="Picture 7" descr="A picture containing light&#10;&#10;Description automatically generated">
            <a:extLst>
              <a:ext uri="{FF2B5EF4-FFF2-40B4-BE49-F238E27FC236}">
                <a16:creationId xmlns:a16="http://schemas.microsoft.com/office/drawing/2014/main" id="{5697311D-2318-B04E-8F14-55E940719F9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0E5AD246-3813-2A40-988C-1DABA68DC24B}"/>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19152383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p:cNvSpPr>
            <a:spLocks noGrp="1"/>
          </p:cNvSpPr>
          <p:nvPr>
            <p:ph type="title"/>
          </p:nvPr>
        </p:nvSpPr>
        <p:spPr>
          <a:xfrm>
            <a:off x="783771" y="1092857"/>
            <a:ext cx="2752278" cy="4389120"/>
          </a:xfrm>
        </p:spPr>
        <p:txBody>
          <a:bodyPr>
            <a:normAutofit/>
          </a:bodyPr>
          <a:lstStyle/>
          <a:p>
            <a:r>
              <a:rPr lang="en-US" sz="3000" dirty="0"/>
              <a:t>OPPORTUNITIES</a:t>
            </a:r>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p:cNvSpPr>
            <a:spLocks noGrp="1"/>
          </p:cNvSpPr>
          <p:nvPr>
            <p:ph idx="1"/>
          </p:nvPr>
        </p:nvSpPr>
        <p:spPr>
          <a:xfrm>
            <a:off x="4230041" y="2646449"/>
            <a:ext cx="4252565" cy="4389120"/>
          </a:xfrm>
        </p:spPr>
        <p:txBody>
          <a:bodyPr anchor="ctr">
            <a:normAutofit/>
          </a:bodyPr>
          <a:lstStyle/>
          <a:p>
            <a:pPr marL="0" indent="0">
              <a:buNone/>
            </a:pPr>
            <a:r>
              <a:rPr lang="en-US" sz="2400" dirty="0"/>
              <a:t>None of these opportunities are guaranteed …</a:t>
            </a:r>
            <a:endParaRPr lang="en-GB" sz="2400" dirty="0"/>
          </a:p>
          <a:p>
            <a:endParaRPr lang="en-US" sz="1400" dirty="0"/>
          </a:p>
        </p:txBody>
      </p:sp>
      <p:pic>
        <p:nvPicPr>
          <p:cNvPr id="8" name="Picture 7" descr="A picture containing light&#10;&#10;Description automatically generated">
            <a:extLst>
              <a:ext uri="{FF2B5EF4-FFF2-40B4-BE49-F238E27FC236}">
                <a16:creationId xmlns:a16="http://schemas.microsoft.com/office/drawing/2014/main" id="{12B5D23B-AA0F-DC46-AEAA-66214A5D90E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5" name="Picture 4" descr="Icon&#10;&#10;Description automatically generated">
            <a:extLst>
              <a:ext uri="{FF2B5EF4-FFF2-40B4-BE49-F238E27FC236}">
                <a16:creationId xmlns:a16="http://schemas.microsoft.com/office/drawing/2014/main" id="{A8A4E0D0-799E-439C-BDAF-7447B99FE3C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120340" y="1717250"/>
            <a:ext cx="2227094" cy="2227094"/>
          </a:xfrm>
          <a:prstGeom prst="rect">
            <a:avLst/>
          </a:prstGeom>
        </p:spPr>
      </p:pic>
      <p:pic>
        <p:nvPicPr>
          <p:cNvPr id="10" name="Picture 9" descr="Logo, company name&#10;&#10;Description automatically generated">
            <a:extLst>
              <a:ext uri="{FF2B5EF4-FFF2-40B4-BE49-F238E27FC236}">
                <a16:creationId xmlns:a16="http://schemas.microsoft.com/office/drawing/2014/main" id="{CC6B4DA2-2CFE-3A42-884F-DA5729E715AE}"/>
              </a:ext>
            </a:extLst>
          </p:cNvPr>
          <p:cNvPicPr>
            <a:picLocks noChangeAspect="1"/>
          </p:cNvPicPr>
          <p:nvPr/>
        </p:nvPicPr>
        <p:blipFill>
          <a:blip r:embed="rId5"/>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4664877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CCA8B9CE-33BE-274D-B046-FBFF886204B8}"/>
              </a:ext>
            </a:extLst>
          </p:cNvPr>
          <p:cNvGraphicFramePr/>
          <p:nvPr/>
        </p:nvGraphicFramePr>
        <p:xfrm>
          <a:off x="777922" y="1282890"/>
          <a:ext cx="7615451" cy="54989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79FF7A6A-4FC6-A94E-BDBC-F3D18810EE9D}"/>
              </a:ext>
            </a:extLst>
          </p:cNvPr>
          <p:cNvSpPr txBox="1"/>
          <p:nvPr/>
        </p:nvSpPr>
        <p:spPr>
          <a:xfrm>
            <a:off x="326536" y="445241"/>
            <a:ext cx="8952931" cy="523220"/>
          </a:xfrm>
          <a:prstGeom prst="rect">
            <a:avLst/>
          </a:prstGeom>
          <a:noFill/>
        </p:spPr>
        <p:txBody>
          <a:bodyPr wrap="square" rtlCol="0">
            <a:spAutoFit/>
          </a:bodyPr>
          <a:lstStyle/>
          <a:p>
            <a:pPr algn="ctr"/>
            <a:r>
              <a:rPr lang="en-US" sz="2800" dirty="0"/>
              <a:t>IDENTIFYING OECMs AT A SITE LEVEL</a:t>
            </a:r>
          </a:p>
        </p:txBody>
      </p:sp>
      <p:pic>
        <p:nvPicPr>
          <p:cNvPr id="4" name="Picture 3" descr="A picture containing light&#10;&#10;Description automatically generated">
            <a:extLst>
              <a:ext uri="{FF2B5EF4-FFF2-40B4-BE49-F238E27FC236}">
                <a16:creationId xmlns:a16="http://schemas.microsoft.com/office/drawing/2014/main" id="{12BC65FC-E22A-004B-81EE-7D917B1DDA8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6" name="Picture 5" descr="Logo, company name&#10;&#10;Description automatically generated">
            <a:extLst>
              <a:ext uri="{FF2B5EF4-FFF2-40B4-BE49-F238E27FC236}">
                <a16:creationId xmlns:a16="http://schemas.microsoft.com/office/drawing/2014/main" id="{85A42404-9C1C-5040-8106-04BD728CDD9D}"/>
              </a:ext>
            </a:extLst>
          </p:cNvPr>
          <p:cNvPicPr>
            <a:picLocks noChangeAspect="1"/>
          </p:cNvPicPr>
          <p:nvPr/>
        </p:nvPicPr>
        <p:blipFill>
          <a:blip r:embed="rId9"/>
          <a:stretch>
            <a:fillRect/>
          </a:stretch>
        </p:blipFill>
        <p:spPr>
          <a:xfrm>
            <a:off x="574443" y="-84759"/>
            <a:ext cx="1638392" cy="1159148"/>
          </a:xfrm>
          <a:prstGeom prst="rect">
            <a:avLst/>
          </a:prstGeom>
        </p:spPr>
      </p:pic>
    </p:spTree>
    <p:extLst>
      <p:ext uri="{BB962C8B-B14F-4D97-AF65-F5344CB8AC3E}">
        <p14:creationId xmlns:p14="http://schemas.microsoft.com/office/powerpoint/2010/main" val="1274524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dirty="0">
                <a:solidFill>
                  <a:schemeClr val="tx1"/>
                </a:solidFill>
                <a:latin typeface="+mj-lt"/>
                <a:ea typeface="+mj-ea"/>
                <a:cs typeface="+mj-cs"/>
              </a:rPr>
              <a:t>IDENTIFYING POTENTIAL OECMs</a:t>
            </a:r>
          </a:p>
        </p:txBody>
      </p:sp>
      <p:sp>
        <p:nvSpPr>
          <p:cNvPr id="5" name="Text Placeholder 4">
            <a:extLst>
              <a:ext uri="{FF2B5EF4-FFF2-40B4-BE49-F238E27FC236}">
                <a16:creationId xmlns:a16="http://schemas.microsoft.com/office/drawing/2014/main"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dirty="0">
                <a:solidFill>
                  <a:schemeClr val="tx1"/>
                </a:solidFill>
                <a:latin typeface="+mn-lt"/>
                <a:ea typeface="+mn-ea"/>
                <a:cs typeface="+mn-cs"/>
              </a:rPr>
              <a:t>MODULE B</a:t>
            </a:r>
          </a:p>
        </p:txBody>
      </p:sp>
      <p:sp>
        <p:nvSpPr>
          <p:cNvPr id="25" name="Rectangle 24">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id="{B5FF5DE5-9BDB-E248-968E-D27CEFB44E9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1" name="Picture 10" descr="Logo, company name&#10;&#10;Description automatically generated">
            <a:extLst>
              <a:ext uri="{FF2B5EF4-FFF2-40B4-BE49-F238E27FC236}">
                <a16:creationId xmlns:a16="http://schemas.microsoft.com/office/drawing/2014/main" id="{C4E61761-FE8C-5C4D-9148-53268729569E}"/>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802500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92D1D933-65B7-AB49-9818-61001CADFE23}"/>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a:solidFill>
                  <a:schemeClr val="tx1"/>
                </a:solidFill>
                <a:latin typeface="+mj-lt"/>
                <a:ea typeface="+mj-ea"/>
                <a:cs typeface="+mj-cs"/>
              </a:rPr>
              <a:t>INTRODUCTION TO OECMs</a:t>
            </a:r>
          </a:p>
        </p:txBody>
      </p:sp>
      <p:sp>
        <p:nvSpPr>
          <p:cNvPr id="3" name="Text Placeholder 2">
            <a:extLst>
              <a:ext uri="{FF2B5EF4-FFF2-40B4-BE49-F238E27FC236}">
                <a16:creationId xmlns:a16="http://schemas.microsoft.com/office/drawing/2014/main" id="{E58BDFA3-030E-9044-9A44-786FE55FF220}"/>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dirty="0">
                <a:solidFill>
                  <a:schemeClr val="tx1"/>
                </a:solidFill>
                <a:latin typeface="+mn-lt"/>
                <a:ea typeface="+mn-ea"/>
                <a:cs typeface="+mn-cs"/>
              </a:rPr>
              <a:t>MODULE A</a:t>
            </a:r>
          </a:p>
        </p:txBody>
      </p:sp>
      <p:sp>
        <p:nvSpPr>
          <p:cNvPr id="25" name="Rectangle 24">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4" name="Picture 13" descr="A picture containing light&#10;&#10;Description automatically generated">
            <a:extLst>
              <a:ext uri="{FF2B5EF4-FFF2-40B4-BE49-F238E27FC236}">
                <a16:creationId xmlns:a16="http://schemas.microsoft.com/office/drawing/2014/main" id="{2FB8DEB7-E68B-C946-AB15-74766B28EA4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301F5629-31CF-1E43-86A3-ED487EF21EA0}"/>
              </a:ext>
            </a:extLst>
          </p:cNvPr>
          <p:cNvPicPr>
            <a:picLocks noChangeAspect="1"/>
          </p:cNvPicPr>
          <p:nvPr/>
        </p:nvPicPr>
        <p:blipFill>
          <a:blip r:embed="rId4"/>
          <a:stretch>
            <a:fillRect/>
          </a:stretch>
        </p:blipFill>
        <p:spPr>
          <a:xfrm>
            <a:off x="569170" y="11747"/>
            <a:ext cx="1638392" cy="1159148"/>
          </a:xfrm>
          <a:prstGeom prst="rect">
            <a:avLst/>
          </a:prstGeom>
        </p:spPr>
      </p:pic>
    </p:spTree>
    <p:extLst>
      <p:ext uri="{BB962C8B-B14F-4D97-AF65-F5344CB8AC3E}">
        <p14:creationId xmlns:p14="http://schemas.microsoft.com/office/powerpoint/2010/main" val="40827495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577D1452-F0B7-431E-9A24-D3F7103D8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20">
            <a:extLst>
              <a:ext uri="{FF2B5EF4-FFF2-40B4-BE49-F238E27FC236}">
                <a16:creationId xmlns:a16="http://schemas.microsoft.com/office/drawing/2014/main" id="{A660F4F9-5DF5-4F15-BE6A-CD8648BB1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9408" y="559407"/>
            <a:ext cx="4945891"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Content Placeholder 12">
            <a:extLst>
              <a:ext uri="{FF2B5EF4-FFF2-40B4-BE49-F238E27FC236}">
                <a16:creationId xmlns:a16="http://schemas.microsoft.com/office/drawing/2014/main" id="{EBB0FF00-93EC-D046-98A4-25B1BFD3ED56}"/>
              </a:ext>
              <a:ext uri="{C183D7F6-B498-43B3-948B-1728B52AA6E4}">
                <adec:decorative xmlns:adec="http://schemas.microsoft.com/office/drawing/2017/decorative" val="1"/>
              </a:ext>
            </a:extLst>
          </p:cNvPr>
          <p:cNvPicPr>
            <a:picLocks noGrp="1" noChangeAspect="1"/>
          </p:cNvPicPr>
          <p:nvPr>
            <p:ph idx="1"/>
          </p:nvPr>
        </p:nvPicPr>
        <p:blipFill rotWithShape="1">
          <a:blip r:embed="rId3" cstate="email">
            <a:extLst>
              <a:ext uri="{28A0092B-C50C-407E-A947-70E740481C1C}">
                <a14:useLocalDpi xmlns:a14="http://schemas.microsoft.com/office/drawing/2010/main"/>
              </a:ext>
            </a:extLst>
          </a:blip>
          <a:srcRect/>
          <a:stretch/>
        </p:blipFill>
        <p:spPr>
          <a:xfrm>
            <a:off x="483489" y="722376"/>
            <a:ext cx="4697730" cy="5413248"/>
          </a:xfrm>
          <a:prstGeom prst="rect">
            <a:avLst/>
          </a:prstGeom>
          <a:effectLst/>
        </p:spPr>
      </p:pic>
      <p:sp>
        <p:nvSpPr>
          <p:cNvPr id="2" name="TextBox 1">
            <a:extLst>
              <a:ext uri="{FF2B5EF4-FFF2-40B4-BE49-F238E27FC236}">
                <a16:creationId xmlns:a16="http://schemas.microsoft.com/office/drawing/2014/main" id="{C66793B7-645A-3A47-8062-00B4F3292091}"/>
              </a:ext>
            </a:extLst>
          </p:cNvPr>
          <p:cNvSpPr txBox="1"/>
          <p:nvPr/>
        </p:nvSpPr>
        <p:spPr>
          <a:xfrm>
            <a:off x="6034314" y="2438401"/>
            <a:ext cx="2750277" cy="3779520"/>
          </a:xfrm>
          <a:prstGeom prst="rect">
            <a:avLst/>
          </a:prstGeom>
        </p:spPr>
        <p:txBody>
          <a:bodyPr vert="horz" lIns="91440" tIns="45720" rIns="91440" bIns="45720" rtlCol="0">
            <a:normAutofit/>
          </a:bodyPr>
          <a:lstStyle/>
          <a:p>
            <a:pPr>
              <a:lnSpc>
                <a:spcPct val="90000"/>
              </a:lnSpc>
              <a:spcAft>
                <a:spcPts val="600"/>
              </a:spcAft>
            </a:pPr>
            <a:r>
              <a:rPr lang="en-US" sz="2400" dirty="0"/>
              <a:t>Guidance on identifying, </a:t>
            </a:r>
            <a:r>
              <a:rPr lang="en-US" sz="2400" dirty="0" err="1"/>
              <a:t>recognising</a:t>
            </a:r>
            <a:r>
              <a:rPr lang="en-US" sz="2400" dirty="0"/>
              <a:t>, supporting and reporting OECMs can be found in the IUCN guidelines</a:t>
            </a:r>
          </a:p>
        </p:txBody>
      </p:sp>
      <p:sp>
        <p:nvSpPr>
          <p:cNvPr id="4" name="TextBox 3">
            <a:extLst>
              <a:ext uri="{FF2B5EF4-FFF2-40B4-BE49-F238E27FC236}">
                <a16:creationId xmlns:a16="http://schemas.microsoft.com/office/drawing/2014/main" id="{94F35660-417D-9C49-9C32-E3046D19186D}"/>
              </a:ext>
            </a:extLst>
          </p:cNvPr>
          <p:cNvSpPr txBox="1"/>
          <p:nvPr/>
        </p:nvSpPr>
        <p:spPr>
          <a:xfrm>
            <a:off x="0" y="6461563"/>
            <a:ext cx="9144000" cy="341632"/>
          </a:xfrm>
          <a:prstGeom prst="rect">
            <a:avLst/>
          </a:prstGeom>
          <a:solidFill>
            <a:schemeClr val="bg1"/>
          </a:solidFill>
        </p:spPr>
        <p:txBody>
          <a:bodyPr wrap="square" rtlCol="0">
            <a:spAutoFit/>
          </a:bodyPr>
          <a:lstStyle/>
          <a:p>
            <a:pPr algn="ctr">
              <a:lnSpc>
                <a:spcPct val="90000"/>
              </a:lnSpc>
              <a:spcAft>
                <a:spcPts val="600"/>
              </a:spcAft>
            </a:pPr>
            <a:r>
              <a:rPr lang="en-US" dirty="0" err="1"/>
              <a:t>www.iucn.org</a:t>
            </a:r>
            <a:r>
              <a:rPr lang="en-US" dirty="0"/>
              <a:t>/theme/protected-areas/</a:t>
            </a:r>
            <a:r>
              <a:rPr lang="en-US" dirty="0" err="1"/>
              <a:t>wcpa</a:t>
            </a:r>
            <a:r>
              <a:rPr lang="en-US" dirty="0"/>
              <a:t>/what-we-do/</a:t>
            </a:r>
            <a:r>
              <a:rPr lang="en-US" dirty="0" err="1"/>
              <a:t>oecms</a:t>
            </a:r>
            <a:endParaRPr lang="en-US" dirty="0"/>
          </a:p>
        </p:txBody>
      </p:sp>
    </p:spTree>
    <p:extLst>
      <p:ext uri="{BB962C8B-B14F-4D97-AF65-F5344CB8AC3E}">
        <p14:creationId xmlns:p14="http://schemas.microsoft.com/office/powerpoint/2010/main" val="3772502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55666830-9A19-4E01-8505-D6C7F9AC5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descr="A group of people sitting around a table playing a game&#10;&#10;Description automatically generated with low confidence">
            <a:extLst>
              <a:ext uri="{FF2B5EF4-FFF2-40B4-BE49-F238E27FC236}">
                <a16:creationId xmlns:a16="http://schemas.microsoft.com/office/drawing/2014/main" id="{26BC0DCF-34EC-964D-8669-0218E4454E33}"/>
              </a:ext>
            </a:extLst>
          </p:cNvPr>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a:stretch/>
        </p:blipFill>
        <p:spPr>
          <a:xfrm>
            <a:off x="3082595" y="10"/>
            <a:ext cx="6061405" cy="6857990"/>
          </a:xfrm>
          <a:custGeom>
            <a:avLst/>
            <a:gdLst/>
            <a:ahLst/>
            <a:cxnLst/>
            <a:rect l="l" t="t" r="r" b="b"/>
            <a:pathLst>
              <a:path w="8081873" h="6858000">
                <a:moveTo>
                  <a:pt x="0" y="0"/>
                </a:moveTo>
                <a:lnTo>
                  <a:pt x="8081873" y="0"/>
                </a:lnTo>
                <a:lnTo>
                  <a:pt x="8081873" y="6858000"/>
                </a:lnTo>
                <a:lnTo>
                  <a:pt x="0" y="6858000"/>
                </a:lnTo>
                <a:lnTo>
                  <a:pt x="68897" y="6734633"/>
                </a:lnTo>
                <a:cubicBezTo>
                  <a:pt x="558802" y="5812845"/>
                  <a:pt x="848920" y="4668597"/>
                  <a:pt x="848920" y="3429000"/>
                </a:cubicBezTo>
                <a:cubicBezTo>
                  <a:pt x="848920" y="2189404"/>
                  <a:pt x="558802" y="1045156"/>
                  <a:pt x="68897" y="123368"/>
                </a:cubicBezTo>
                <a:close/>
              </a:path>
            </a:pathLst>
          </a:custGeom>
        </p:spPr>
      </p:pic>
      <p:sp useBgFill="1">
        <p:nvSpPr>
          <p:cNvPr id="13" name="Freeform: Shape 12">
            <a:extLst>
              <a:ext uri="{FF2B5EF4-FFF2-40B4-BE49-F238E27FC236}">
                <a16:creationId xmlns:a16="http://schemas.microsoft.com/office/drawing/2014/main" id="{AE9FC877-7FB6-4D22-9988-35420644E2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9285"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5" name="Freeform: Shape 14">
            <a:extLst>
              <a:ext uri="{FF2B5EF4-FFF2-40B4-BE49-F238E27FC236}">
                <a16:creationId xmlns:a16="http://schemas.microsoft.com/office/drawing/2014/main" id="{E41809D1-F12E-46BB-B804-5F209D325E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711665"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BE10137-50E7-7E47-A0AD-8F2DA4E12200}"/>
              </a:ext>
            </a:extLst>
          </p:cNvPr>
          <p:cNvSpPr>
            <a:spLocks noGrp="1"/>
          </p:cNvSpPr>
          <p:nvPr>
            <p:ph type="title"/>
          </p:nvPr>
        </p:nvSpPr>
        <p:spPr>
          <a:xfrm>
            <a:off x="358485" y="1122363"/>
            <a:ext cx="3017520" cy="3204134"/>
          </a:xfrm>
        </p:spPr>
        <p:txBody>
          <a:bodyPr vert="horz" lIns="91440" tIns="45720" rIns="91440" bIns="45720" rtlCol="0" anchor="b">
            <a:normAutofit/>
          </a:bodyPr>
          <a:lstStyle/>
          <a:p>
            <a:pPr defTabSz="914400"/>
            <a:r>
              <a:rPr lang="en-US" sz="4200"/>
              <a:t>Site-level assessment </a:t>
            </a:r>
          </a:p>
        </p:txBody>
      </p:sp>
      <p:sp>
        <p:nvSpPr>
          <p:cNvPr id="3" name="Content Placeholder 2">
            <a:extLst>
              <a:ext uri="{FF2B5EF4-FFF2-40B4-BE49-F238E27FC236}">
                <a16:creationId xmlns:a16="http://schemas.microsoft.com/office/drawing/2014/main" id="{0F8F19B8-D368-EA4A-913D-2508D5D66B5F}"/>
              </a:ext>
            </a:extLst>
          </p:cNvPr>
          <p:cNvSpPr>
            <a:spLocks noGrp="1"/>
          </p:cNvSpPr>
          <p:nvPr>
            <p:ph sz="half" idx="1"/>
          </p:nvPr>
        </p:nvSpPr>
        <p:spPr>
          <a:xfrm>
            <a:off x="358485" y="4872922"/>
            <a:ext cx="2949980" cy="1208141"/>
          </a:xfrm>
        </p:spPr>
        <p:txBody>
          <a:bodyPr vert="horz" lIns="91440" tIns="45720" rIns="91440" bIns="45720" rtlCol="0">
            <a:normAutofit/>
          </a:bodyPr>
          <a:lstStyle/>
          <a:p>
            <a:pPr marL="0" indent="0" defTabSz="914400">
              <a:spcBef>
                <a:spcPts val="1000"/>
              </a:spcBef>
              <a:buNone/>
            </a:pPr>
            <a:r>
              <a:rPr lang="en-US" sz="1700" dirty="0"/>
              <a:t>OECMs should be assessed at the site level and on a case-by-case basis</a:t>
            </a:r>
          </a:p>
        </p:txBody>
      </p:sp>
      <p:sp>
        <p:nvSpPr>
          <p:cNvPr id="17" name="Rectangle 16">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51653" y="434802"/>
            <a:ext cx="146304" cy="52806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58574C07-8301-A940-982C-5A18B6945741}"/>
              </a:ext>
            </a:extLst>
          </p:cNvPr>
          <p:cNvSpPr txBox="1"/>
          <p:nvPr/>
        </p:nvSpPr>
        <p:spPr>
          <a:xfrm>
            <a:off x="198186" y="418173"/>
            <a:ext cx="2235200" cy="1100667"/>
          </a:xfrm>
          <a:prstGeom prst="rect">
            <a:avLst/>
          </a:prstGeom>
          <a:solidFill>
            <a:schemeClr val="bg1"/>
          </a:solidFill>
        </p:spPr>
        <p:txBody>
          <a:bodyPr wrap="square" rtlCol="0">
            <a:spAutoFit/>
          </a:bodyPr>
          <a:lstStyle/>
          <a:p>
            <a:endParaRPr lang="en-US" dirty="0"/>
          </a:p>
        </p:txBody>
      </p:sp>
      <p:sp>
        <p:nvSpPr>
          <p:cNvPr id="19" name="Rectangle 18">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0771" y="4546920"/>
            <a:ext cx="30175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descr="A picture containing light&#10;&#10;Description automatically generated">
            <a:extLst>
              <a:ext uri="{FF2B5EF4-FFF2-40B4-BE49-F238E27FC236}">
                <a16:creationId xmlns:a16="http://schemas.microsoft.com/office/drawing/2014/main" id="{EC60C08A-A682-FB48-98CD-A8DC92426C1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6" name="Picture 15" descr="Logo, company name&#10;&#10;Description automatically generated">
            <a:extLst>
              <a:ext uri="{FF2B5EF4-FFF2-40B4-BE49-F238E27FC236}">
                <a16:creationId xmlns:a16="http://schemas.microsoft.com/office/drawing/2014/main" id="{F096BBEB-7D20-8045-9C05-94E70D870FEB}"/>
              </a:ext>
            </a:extLst>
          </p:cNvPr>
          <p:cNvPicPr>
            <a:picLocks noChangeAspect="1"/>
          </p:cNvPicPr>
          <p:nvPr/>
        </p:nvPicPr>
        <p:blipFill>
          <a:blip r:embed="rId5"/>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306243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43F10A-E6F8-B840-9BF0-DAB5C292C324}"/>
              </a:ext>
            </a:extLst>
          </p:cNvPr>
          <p:cNvSpPr>
            <a:spLocks noGrp="1"/>
          </p:cNvSpPr>
          <p:nvPr>
            <p:ph type="title"/>
          </p:nvPr>
        </p:nvSpPr>
        <p:spPr>
          <a:xfrm>
            <a:off x="5169089" y="1441320"/>
            <a:ext cx="3442120" cy="910427"/>
          </a:xfrm>
        </p:spPr>
        <p:txBody>
          <a:bodyPr vert="horz" lIns="91440" tIns="45720" rIns="91440" bIns="45720" rtlCol="0" anchor="ctr">
            <a:normAutofit/>
          </a:bodyPr>
          <a:lstStyle/>
          <a:p>
            <a:pPr defTabSz="914400"/>
            <a:r>
              <a:rPr lang="en-US" sz="3500" dirty="0"/>
              <a:t>Preparation 1 </a:t>
            </a:r>
          </a:p>
        </p:txBody>
      </p:sp>
      <p:pic>
        <p:nvPicPr>
          <p:cNvPr id="6" name="Content Placeholder 5" descr="A picture containing text, person, person&#10;&#10;Description automatically generated">
            <a:extLst>
              <a:ext uri="{FF2B5EF4-FFF2-40B4-BE49-F238E27FC236}">
                <a16:creationId xmlns:a16="http://schemas.microsoft.com/office/drawing/2014/main" id="{6D1EDAA4-0CBB-344D-AF28-E1B95D27BF5F}"/>
              </a:ext>
            </a:extLst>
          </p:cNvPr>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rcRect/>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id="{74274B9F-6DAA-854B-8A20-CB2B3FE13517}"/>
              </a:ext>
            </a:extLst>
          </p:cNvPr>
          <p:cNvSpPr>
            <a:spLocks noGrp="1"/>
          </p:cNvSpPr>
          <p:nvPr>
            <p:ph sz="half" idx="1"/>
          </p:nvPr>
        </p:nvSpPr>
        <p:spPr>
          <a:xfrm>
            <a:off x="5169089" y="2590800"/>
            <a:ext cx="3805578" cy="3056466"/>
          </a:xfrm>
        </p:spPr>
        <p:txBody>
          <a:bodyPr vert="horz" lIns="91440" tIns="45720" rIns="91440" bIns="45720" rtlCol="0">
            <a:noAutofit/>
          </a:bodyPr>
          <a:lstStyle/>
          <a:p>
            <a:pPr marL="0" indent="0" defTabSz="914400">
              <a:buNone/>
            </a:pPr>
            <a:r>
              <a:rPr lang="en-US" sz="2000" dirty="0"/>
              <a:t>At a country level, a good starting point is to begin by identifying areas that might be potential OECMs. One way to do this is to hold a multi-stakeholder meeting that begins by reviewing a map of all the existing mapped protected areas.  </a:t>
            </a:r>
          </a:p>
          <a:p>
            <a:pPr indent="-228600" defTabSz="914400"/>
            <a:endParaRPr lang="en-US" sz="1600" dirty="0"/>
          </a:p>
        </p:txBody>
      </p:sp>
    </p:spTree>
    <p:extLst>
      <p:ext uri="{BB962C8B-B14F-4D97-AF65-F5344CB8AC3E}">
        <p14:creationId xmlns:p14="http://schemas.microsoft.com/office/powerpoint/2010/main" val="14192557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43F10A-E6F8-B840-9BF0-DAB5C292C324}"/>
              </a:ext>
            </a:extLst>
          </p:cNvPr>
          <p:cNvSpPr>
            <a:spLocks noGrp="1"/>
          </p:cNvSpPr>
          <p:nvPr>
            <p:ph type="title"/>
          </p:nvPr>
        </p:nvSpPr>
        <p:spPr>
          <a:xfrm>
            <a:off x="5169089" y="1441320"/>
            <a:ext cx="3442120" cy="910427"/>
          </a:xfrm>
        </p:spPr>
        <p:txBody>
          <a:bodyPr vert="horz" lIns="91440" tIns="45720" rIns="91440" bIns="45720" rtlCol="0" anchor="ctr">
            <a:normAutofit/>
          </a:bodyPr>
          <a:lstStyle/>
          <a:p>
            <a:pPr defTabSz="914400"/>
            <a:r>
              <a:rPr lang="en-US" sz="3500" dirty="0"/>
              <a:t>Preparation 2 </a:t>
            </a:r>
          </a:p>
        </p:txBody>
      </p:sp>
      <p:pic>
        <p:nvPicPr>
          <p:cNvPr id="6" name="Content Placeholder 5" descr="A picture containing text, person, person&#10;&#10;Description automatically generated">
            <a:extLst>
              <a:ext uri="{FF2B5EF4-FFF2-40B4-BE49-F238E27FC236}">
                <a16:creationId xmlns:a16="http://schemas.microsoft.com/office/drawing/2014/main" id="{6D1EDAA4-0CBB-344D-AF28-E1B95D27BF5F}"/>
              </a:ext>
            </a:extLst>
          </p:cNvPr>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rcRect/>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id="{74274B9F-6DAA-854B-8A20-CB2B3FE13517}"/>
              </a:ext>
            </a:extLst>
          </p:cNvPr>
          <p:cNvSpPr>
            <a:spLocks noGrp="1"/>
          </p:cNvSpPr>
          <p:nvPr>
            <p:ph sz="half" idx="1"/>
          </p:nvPr>
        </p:nvSpPr>
        <p:spPr>
          <a:xfrm>
            <a:off x="5169089" y="2590799"/>
            <a:ext cx="3805578" cy="3742267"/>
          </a:xfrm>
        </p:spPr>
        <p:txBody>
          <a:bodyPr vert="horz" lIns="91440" tIns="45720" rIns="91440" bIns="45720" rtlCol="0">
            <a:noAutofit/>
          </a:bodyPr>
          <a:lstStyle/>
          <a:p>
            <a:pPr marL="0" indent="0" defTabSz="914400">
              <a:buNone/>
            </a:pPr>
            <a:r>
              <a:rPr lang="en-US" sz="2000" dirty="0"/>
              <a:t>Participants can identify: </a:t>
            </a:r>
          </a:p>
          <a:p>
            <a:pPr defTabSz="914400"/>
            <a:r>
              <a:rPr lang="en-US" sz="2000" dirty="0"/>
              <a:t> any areas that are important for conserving species and ecosystems that are outside of the current protected area system</a:t>
            </a:r>
          </a:p>
          <a:p>
            <a:pPr indent="-228600" defTabSz="914400"/>
            <a:r>
              <a:rPr lang="en-US" sz="2000" dirty="0"/>
              <a:t>who is responsible for each area: government, municipality, local communities, Indigenous Peoples, private actors or several of these).</a:t>
            </a:r>
          </a:p>
          <a:p>
            <a:pPr indent="-228600" defTabSz="914400"/>
            <a:endParaRPr lang="en-US" sz="1600" dirty="0"/>
          </a:p>
        </p:txBody>
      </p:sp>
    </p:spTree>
    <p:extLst>
      <p:ext uri="{BB962C8B-B14F-4D97-AF65-F5344CB8AC3E}">
        <p14:creationId xmlns:p14="http://schemas.microsoft.com/office/powerpoint/2010/main" val="3704177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543F10A-E6F8-B840-9BF0-DAB5C292C324}"/>
              </a:ext>
            </a:extLst>
          </p:cNvPr>
          <p:cNvSpPr>
            <a:spLocks noGrp="1"/>
          </p:cNvSpPr>
          <p:nvPr>
            <p:ph type="title"/>
          </p:nvPr>
        </p:nvSpPr>
        <p:spPr>
          <a:xfrm>
            <a:off x="5169089" y="1441320"/>
            <a:ext cx="3442120" cy="910427"/>
          </a:xfrm>
        </p:spPr>
        <p:txBody>
          <a:bodyPr vert="horz" lIns="91440" tIns="45720" rIns="91440" bIns="45720" rtlCol="0" anchor="ctr">
            <a:normAutofit/>
          </a:bodyPr>
          <a:lstStyle/>
          <a:p>
            <a:pPr defTabSz="914400"/>
            <a:r>
              <a:rPr lang="en-US" sz="3500" dirty="0"/>
              <a:t>Preparation 3 </a:t>
            </a:r>
          </a:p>
        </p:txBody>
      </p:sp>
      <p:pic>
        <p:nvPicPr>
          <p:cNvPr id="6" name="Content Placeholder 5" descr="A picture containing text, person, person&#10;&#10;Description automatically generated">
            <a:extLst>
              <a:ext uri="{FF2B5EF4-FFF2-40B4-BE49-F238E27FC236}">
                <a16:creationId xmlns:a16="http://schemas.microsoft.com/office/drawing/2014/main" id="{6D1EDAA4-0CBB-344D-AF28-E1B95D27BF5F}"/>
              </a:ext>
            </a:extLst>
          </p:cNvPr>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rcRect/>
          <a:stretch/>
        </p:blipFill>
        <p:spPr>
          <a:xfrm>
            <a:off x="20" y="10"/>
            <a:ext cx="5124486" cy="6857990"/>
          </a:xfrm>
          <a:custGeom>
            <a:avLst/>
            <a:gdLst/>
            <a:ahLst/>
            <a:cxnLst/>
            <a:rect l="l" t="t" r="r" b="b"/>
            <a:pathLst>
              <a:path w="6832674" h="6858000">
                <a:moveTo>
                  <a:pt x="0" y="0"/>
                </a:moveTo>
                <a:lnTo>
                  <a:pt x="6832674" y="0"/>
                </a:lnTo>
                <a:lnTo>
                  <a:pt x="6749707" y="183520"/>
                </a:lnTo>
                <a:cubicBezTo>
                  <a:pt x="6327787" y="1181050"/>
                  <a:pt x="6094475" y="2277779"/>
                  <a:pt x="6094475" y="3429000"/>
                </a:cubicBezTo>
                <a:cubicBezTo>
                  <a:pt x="6094475" y="4580222"/>
                  <a:pt x="6327787" y="5676950"/>
                  <a:pt x="6749707" y="6674481"/>
                </a:cubicBezTo>
                <a:lnTo>
                  <a:pt x="6832674" y="6858000"/>
                </a:lnTo>
                <a:lnTo>
                  <a:pt x="0" y="6858000"/>
                </a:lnTo>
                <a:close/>
              </a:path>
            </a:pathLst>
          </a:custGeom>
        </p:spPr>
      </p:pic>
      <p:sp>
        <p:nvSpPr>
          <p:cNvPr id="3" name="Content Placeholder 2">
            <a:extLst>
              <a:ext uri="{FF2B5EF4-FFF2-40B4-BE49-F238E27FC236}">
                <a16:creationId xmlns:a16="http://schemas.microsoft.com/office/drawing/2014/main" id="{74274B9F-6DAA-854B-8A20-CB2B3FE13517}"/>
              </a:ext>
            </a:extLst>
          </p:cNvPr>
          <p:cNvSpPr>
            <a:spLocks noGrp="1"/>
          </p:cNvSpPr>
          <p:nvPr>
            <p:ph sz="half" idx="1"/>
          </p:nvPr>
        </p:nvSpPr>
        <p:spPr>
          <a:xfrm>
            <a:off x="5169089" y="2590799"/>
            <a:ext cx="3805578" cy="3742267"/>
          </a:xfrm>
        </p:spPr>
        <p:txBody>
          <a:bodyPr vert="horz" lIns="91440" tIns="45720" rIns="91440" bIns="45720" rtlCol="0">
            <a:noAutofit/>
          </a:bodyPr>
          <a:lstStyle/>
          <a:p>
            <a:pPr marL="0" indent="0" defTabSz="914400">
              <a:buNone/>
            </a:pPr>
            <a:r>
              <a:rPr lang="en-US" sz="2000" dirty="0"/>
              <a:t>Once several areas have been identified, the process of considering them for identification as OECMs can begin.</a:t>
            </a:r>
          </a:p>
          <a:p>
            <a:pPr indent="-228600" defTabSz="914400"/>
            <a:endParaRPr lang="en-US" sz="2000" dirty="0"/>
          </a:p>
          <a:p>
            <a:pPr marL="0" indent="0" defTabSz="914400">
              <a:buNone/>
            </a:pPr>
            <a:r>
              <a:rPr lang="en-US" sz="2000" dirty="0"/>
              <a:t>Use the screening tool to assess whether they could be OECMs (i.e., </a:t>
            </a:r>
            <a:r>
              <a:rPr lang="en-US" sz="2000" b="1" dirty="0"/>
              <a:t>potential OECMs</a:t>
            </a:r>
            <a:r>
              <a:rPr lang="en-US" sz="2000" dirty="0"/>
              <a:t>).</a:t>
            </a:r>
          </a:p>
          <a:p>
            <a:pPr indent="-228600" defTabSz="914400"/>
            <a:endParaRPr lang="en-US" sz="1600" dirty="0"/>
          </a:p>
        </p:txBody>
      </p:sp>
    </p:spTree>
    <p:extLst>
      <p:ext uri="{BB962C8B-B14F-4D97-AF65-F5344CB8AC3E}">
        <p14:creationId xmlns:p14="http://schemas.microsoft.com/office/powerpoint/2010/main" val="27529463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4" name="Rectangle 23">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87F822ED-506A-1243-91A9-C459E6CAFF75}"/>
              </a:ext>
            </a:extLst>
          </p:cNvPr>
          <p:cNvSpPr txBox="1"/>
          <p:nvPr/>
        </p:nvSpPr>
        <p:spPr>
          <a:xfrm>
            <a:off x="783771" y="1092857"/>
            <a:ext cx="2752278" cy="43891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500" b="1" kern="1200" dirty="0">
                <a:solidFill>
                  <a:schemeClr val="tx1"/>
                </a:solidFill>
                <a:latin typeface="+mj-lt"/>
                <a:ea typeface="+mj-ea"/>
                <a:cs typeface="+mj-cs"/>
              </a:rPr>
              <a:t>POTENTIAL</a:t>
            </a:r>
            <a:r>
              <a:rPr lang="en-US" sz="3500" kern="1200" dirty="0">
                <a:solidFill>
                  <a:schemeClr val="tx1"/>
                </a:solidFill>
                <a:latin typeface="+mj-lt"/>
                <a:ea typeface="+mj-ea"/>
                <a:cs typeface="+mj-cs"/>
              </a:rPr>
              <a:t> OECMs</a:t>
            </a:r>
          </a:p>
        </p:txBody>
      </p:sp>
      <p:sp>
        <p:nvSpPr>
          <p:cNvPr id="26" name="Rectangle 25">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F089BAE6-263F-204D-A1F0-E18E6A28CAF5}"/>
              </a:ext>
            </a:extLst>
          </p:cNvPr>
          <p:cNvSpPr>
            <a:spLocks noGrp="1"/>
          </p:cNvSpPr>
          <p:nvPr>
            <p:ph idx="1"/>
          </p:nvPr>
        </p:nvSpPr>
        <p:spPr>
          <a:xfrm>
            <a:off x="4179509" y="1092857"/>
            <a:ext cx="4252565" cy="4389120"/>
          </a:xfrm>
        </p:spPr>
        <p:txBody>
          <a:bodyPr vert="horz" lIns="91440" tIns="45720" rIns="91440" bIns="45720" rtlCol="0" anchor="ctr">
            <a:normAutofit/>
          </a:bodyPr>
          <a:lstStyle/>
          <a:p>
            <a:pPr marL="0" indent="0" defTabSz="914400">
              <a:buNone/>
            </a:pPr>
            <a:r>
              <a:rPr lang="en-US" sz="2000" dirty="0"/>
              <a:t>A geographically defined space that has been identified as having OECM-like characteristics by applying the screening tool but where the governance authority has yet to consent to it becoming a ‘candidate OECM’.</a:t>
            </a:r>
          </a:p>
          <a:p>
            <a:pPr indent="-228600" defTabSz="914400"/>
            <a:endParaRPr lang="en-US" sz="1600" dirty="0"/>
          </a:p>
        </p:txBody>
      </p:sp>
      <p:pic>
        <p:nvPicPr>
          <p:cNvPr id="8" name="Picture 7" descr="A picture containing light&#10;&#10;Description automatically generated">
            <a:extLst>
              <a:ext uri="{FF2B5EF4-FFF2-40B4-BE49-F238E27FC236}">
                <a16:creationId xmlns:a16="http://schemas.microsoft.com/office/drawing/2014/main" id="{FCCCD84A-106D-444E-A82E-48BBCC80E05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C7C2723D-7F6A-F047-936B-4ED9EAE4D005}"/>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30171288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5" name="Rectangle 34">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7" name="Rectangle 36">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200" b="1" dirty="0"/>
              <a:t>Screening tool</a:t>
            </a:r>
            <a:br>
              <a:rPr lang="en-MY" sz="2200" b="1" dirty="0"/>
            </a:br>
            <a:br>
              <a:rPr lang="en-MY" sz="2200" b="1" dirty="0"/>
            </a:br>
            <a:r>
              <a:rPr lang="en-MY" sz="2200" b="1" dirty="0"/>
              <a:t>Criterion A</a:t>
            </a:r>
            <a:r>
              <a:rPr lang="en-MY" sz="2200" dirty="0"/>
              <a:t>: Area is not currently recognised as a protected area</a:t>
            </a:r>
            <a:r>
              <a:rPr lang="en-ZA" sz="2200" dirty="0"/>
              <a:t>.</a:t>
            </a:r>
            <a:endParaRPr lang="en-US" sz="2200" dirty="0"/>
          </a:p>
        </p:txBody>
      </p:sp>
      <p:sp>
        <p:nvSpPr>
          <p:cNvPr id="39" name="Rectangle 38">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MY" sz="2000" b="1" dirty="0">
                <a:latin typeface="+mj-lt"/>
              </a:rPr>
              <a:t>1.1</a:t>
            </a:r>
            <a:r>
              <a:rPr lang="en-MY" sz="2000" dirty="0">
                <a:latin typeface="+mj-lt"/>
              </a:rPr>
              <a:t> Is the whole site, or the part being assessed as an OECM, </a:t>
            </a:r>
            <a:r>
              <a:rPr lang="en-MY" sz="2000" b="1" dirty="0">
                <a:latin typeface="+mj-lt"/>
              </a:rPr>
              <a:t>outside</a:t>
            </a:r>
            <a:r>
              <a:rPr lang="en-MY" sz="2000" dirty="0">
                <a:latin typeface="+mj-lt"/>
              </a:rPr>
              <a:t> of a protected area? </a:t>
            </a:r>
            <a:endParaRPr lang="en-US" sz="2000" dirty="0">
              <a:latin typeface="+mj-lt"/>
            </a:endParaRPr>
          </a:p>
        </p:txBody>
      </p:sp>
      <p:pic>
        <p:nvPicPr>
          <p:cNvPr id="8" name="Picture 7" descr="A picture containing light&#10;&#10;Description automatically generated">
            <a:extLst>
              <a:ext uri="{FF2B5EF4-FFF2-40B4-BE49-F238E27FC236}">
                <a16:creationId xmlns:a16="http://schemas.microsoft.com/office/drawing/2014/main" id="{3F2A2BF7-6167-434E-9FD3-EB509AF561A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B490ED9D-A2D5-674A-B909-1BE17356B51F}"/>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36561688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200" b="1" dirty="0"/>
              <a:t>Screening tool </a:t>
            </a:r>
            <a:br>
              <a:rPr lang="en-MY" sz="2200" b="1" dirty="0"/>
            </a:br>
            <a:br>
              <a:rPr lang="en-MY" sz="2200" b="1" dirty="0"/>
            </a:br>
            <a:r>
              <a:rPr lang="en-MY" sz="2200" b="1" dirty="0"/>
              <a:t>Criterion B</a:t>
            </a:r>
            <a:r>
              <a:rPr lang="en-MY" sz="2200" dirty="0"/>
              <a:t>: Area is governed and managed </a:t>
            </a:r>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684398"/>
            <a:ext cx="4252565" cy="5206040"/>
          </a:xfrm>
        </p:spPr>
        <p:txBody>
          <a:bodyPr anchor="ctr">
            <a:noAutofit/>
          </a:bodyPr>
          <a:lstStyle/>
          <a:p>
            <a:pPr marL="0" indent="0">
              <a:buNone/>
            </a:pPr>
            <a:r>
              <a:rPr lang="en-MY" sz="2000" b="1" dirty="0">
                <a:latin typeface="+mj-lt"/>
              </a:rPr>
              <a:t>2.1</a:t>
            </a:r>
            <a:r>
              <a:rPr lang="en-MY" sz="2000" dirty="0">
                <a:latin typeface="+mj-lt"/>
              </a:rPr>
              <a:t> Is the site </a:t>
            </a:r>
            <a:r>
              <a:rPr lang="en-MY" sz="2000" b="1" dirty="0">
                <a:latin typeface="+mj-lt"/>
              </a:rPr>
              <a:t>geographically defined</a:t>
            </a:r>
            <a:r>
              <a:rPr lang="en-MY" sz="2000" dirty="0">
                <a:latin typeface="+mj-lt"/>
              </a:rPr>
              <a:t>, with agreed and delineated boundaries?  </a:t>
            </a:r>
          </a:p>
          <a:p>
            <a:pPr marL="0" indent="0">
              <a:buNone/>
            </a:pPr>
            <a:endParaRPr lang="en-MY" sz="2000" b="1" dirty="0">
              <a:latin typeface="+mj-lt"/>
            </a:endParaRPr>
          </a:p>
          <a:p>
            <a:pPr marL="0" indent="0">
              <a:buNone/>
            </a:pPr>
            <a:r>
              <a:rPr lang="en-MY" sz="2000" b="1" dirty="0"/>
              <a:t>2.2</a:t>
            </a:r>
            <a:r>
              <a:rPr lang="en-MY" sz="2000" dirty="0"/>
              <a:t> Is the site under the </a:t>
            </a:r>
            <a:r>
              <a:rPr lang="en-MY" sz="2000" b="1" dirty="0"/>
              <a:t>governance authority/</a:t>
            </a:r>
            <a:r>
              <a:rPr lang="en-MY" sz="2000" b="1" dirty="0" err="1"/>
              <a:t>ies</a:t>
            </a:r>
            <a:r>
              <a:rPr lang="en-MY" sz="2000" dirty="0"/>
              <a:t> of a specified entity or an agreed upon combination of entities? </a:t>
            </a:r>
          </a:p>
          <a:p>
            <a:pPr marL="0" indent="0">
              <a:buNone/>
            </a:pPr>
            <a:endParaRPr lang="en-MY" sz="2000" b="1" dirty="0">
              <a:latin typeface="+mj-lt"/>
            </a:endParaRPr>
          </a:p>
          <a:p>
            <a:pPr marL="0" indent="0">
              <a:buNone/>
            </a:pPr>
            <a:r>
              <a:rPr lang="en-MY" sz="2000" b="1" dirty="0">
                <a:latin typeface="+mj-lt"/>
              </a:rPr>
              <a:t>2.3</a:t>
            </a:r>
            <a:r>
              <a:rPr lang="en-MY" sz="2000" dirty="0">
                <a:latin typeface="+mj-lt"/>
              </a:rPr>
              <a:t> Is the site subject to a </a:t>
            </a:r>
            <a:r>
              <a:rPr lang="en-MY" sz="2000" b="1" dirty="0">
                <a:latin typeface="+mj-lt"/>
              </a:rPr>
              <a:t>management</a:t>
            </a:r>
            <a:r>
              <a:rPr lang="en-MY" sz="2000" dirty="0">
                <a:latin typeface="+mj-lt"/>
              </a:rPr>
              <a:t> system with clear objectives and measures that achieve in-situ biodiversity conservation and manage threats?</a:t>
            </a:r>
          </a:p>
          <a:p>
            <a:pPr marL="0" indent="0">
              <a:buNone/>
            </a:pPr>
            <a:endParaRPr lang="en-MY" sz="2000" dirty="0">
              <a:latin typeface="+mj-lt"/>
            </a:endParaRPr>
          </a:p>
          <a:p>
            <a:pPr marL="0" indent="0">
              <a:buNone/>
            </a:pPr>
            <a:r>
              <a:rPr lang="en-MY" sz="2000" b="1" dirty="0"/>
              <a:t>2.4 </a:t>
            </a:r>
            <a:r>
              <a:rPr lang="en-MY" sz="2000" dirty="0"/>
              <a:t>Is the governance and management ‘</a:t>
            </a:r>
            <a:r>
              <a:rPr lang="en-MY" sz="2000" b="1" dirty="0"/>
              <a:t>sustained</a:t>
            </a:r>
            <a:r>
              <a:rPr lang="en-MY" sz="2000" dirty="0"/>
              <a:t>’, i.e., expected to continue</a:t>
            </a:r>
            <a:r>
              <a:rPr lang="en-MY" sz="2000" b="1" dirty="0"/>
              <a:t> </a:t>
            </a:r>
            <a:r>
              <a:rPr lang="en-MY" sz="2000" dirty="0"/>
              <a:t>for the foreseeable future? </a:t>
            </a:r>
            <a:endParaRPr lang="en-US" sz="2000" dirty="0">
              <a:latin typeface="+mj-lt"/>
            </a:endParaRPr>
          </a:p>
        </p:txBody>
      </p:sp>
      <p:pic>
        <p:nvPicPr>
          <p:cNvPr id="8" name="Picture 7" descr="A picture containing light&#10;&#10;Description automatically generated">
            <a:extLst>
              <a:ext uri="{FF2B5EF4-FFF2-40B4-BE49-F238E27FC236}">
                <a16:creationId xmlns:a16="http://schemas.microsoft.com/office/drawing/2014/main" id="{BE192298-F73C-D84F-A9BD-4AB41D231C3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AE747763-F67C-224C-B441-185830F23516}"/>
              </a:ext>
            </a:extLst>
          </p:cNvPr>
          <p:cNvPicPr>
            <a:picLocks noChangeAspect="1"/>
          </p:cNvPicPr>
          <p:nvPr/>
        </p:nvPicPr>
        <p:blipFill>
          <a:blip r:embed="rId3"/>
          <a:stretch>
            <a:fillRect/>
          </a:stretch>
        </p:blipFill>
        <p:spPr>
          <a:xfrm>
            <a:off x="574443" y="-84759"/>
            <a:ext cx="1638392" cy="1159148"/>
          </a:xfrm>
          <a:prstGeom prst="rect">
            <a:avLst/>
          </a:prstGeom>
        </p:spPr>
      </p:pic>
    </p:spTree>
    <p:extLst>
      <p:ext uri="{BB962C8B-B14F-4D97-AF65-F5344CB8AC3E}">
        <p14:creationId xmlns:p14="http://schemas.microsoft.com/office/powerpoint/2010/main" val="40462679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200" b="1" dirty="0"/>
              <a:t>Screening tool </a:t>
            </a:r>
            <a:br>
              <a:rPr lang="en-MY" sz="2200" b="1" dirty="0"/>
            </a:br>
            <a:br>
              <a:rPr lang="en-MY" sz="2200" b="1" dirty="0"/>
            </a:br>
            <a:r>
              <a:rPr lang="en-MY" sz="2200" b="1" dirty="0"/>
              <a:t>Criterion C</a:t>
            </a:r>
            <a:r>
              <a:rPr lang="en-MY" sz="2200" dirty="0"/>
              <a:t>: </a:t>
            </a:r>
            <a:r>
              <a:rPr lang="en-GB" sz="2200" dirty="0"/>
              <a:t>Achieves sustained and effective contribution to </a:t>
            </a:r>
            <a:r>
              <a:rPr lang="en-GB" sz="2200" i="1" dirty="0"/>
              <a:t>in situ</a:t>
            </a:r>
            <a:r>
              <a:rPr lang="en-GB" sz="2200" dirty="0"/>
              <a:t> conservation of biodiversity </a:t>
            </a:r>
            <a:br>
              <a:rPr lang="en-MY" sz="2200" dirty="0"/>
            </a:br>
            <a:r>
              <a:rPr lang="en-MY" sz="2200" dirty="0"/>
              <a:t>Test 3 </a:t>
            </a:r>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MY" sz="2000" b="1" dirty="0"/>
              <a:t>3.1</a:t>
            </a:r>
            <a:r>
              <a:rPr lang="en-MY" sz="2000" dirty="0"/>
              <a:t> Is there a strong likelihood that the area contains important </a:t>
            </a:r>
            <a:r>
              <a:rPr lang="en-MY" sz="2000" b="1" dirty="0"/>
              <a:t>biodiversity values</a:t>
            </a:r>
            <a:r>
              <a:rPr lang="en-MY" sz="2000" dirty="0"/>
              <a:t>?</a:t>
            </a:r>
          </a:p>
          <a:p>
            <a:pPr marL="0" indent="0">
              <a:buNone/>
            </a:pPr>
            <a:endParaRPr lang="en-MY" sz="2000" dirty="0"/>
          </a:p>
          <a:p>
            <a:pPr marL="0" indent="0">
              <a:buNone/>
            </a:pPr>
            <a:r>
              <a:rPr lang="en-MY" sz="2000" b="1" dirty="0"/>
              <a:t>3.2</a:t>
            </a:r>
            <a:r>
              <a:rPr lang="en-MY" sz="2000" dirty="0"/>
              <a:t> Is there a strong likelihood that the governance and management of the site achieves or is expected to achieve </a:t>
            </a:r>
            <a:r>
              <a:rPr lang="en-MY" sz="2000" b="1" dirty="0"/>
              <a:t>long-term positive and</a:t>
            </a:r>
            <a:r>
              <a:rPr lang="en-MY" sz="2000" dirty="0"/>
              <a:t> </a:t>
            </a:r>
            <a:r>
              <a:rPr lang="en-MY" sz="2000" b="1" dirty="0"/>
              <a:t>effective</a:t>
            </a:r>
            <a:r>
              <a:rPr lang="en-MY" sz="2000" dirty="0"/>
              <a:t> </a:t>
            </a:r>
            <a:r>
              <a:rPr lang="en-MY" sz="2000" b="1" i="1" dirty="0"/>
              <a:t>in-situ </a:t>
            </a:r>
            <a:r>
              <a:rPr lang="en-MY" sz="2000" b="1" dirty="0"/>
              <a:t>conservation</a:t>
            </a:r>
            <a:r>
              <a:rPr lang="en-MY" sz="2000" dirty="0"/>
              <a:t> of biodiversity, </a:t>
            </a:r>
            <a:r>
              <a:rPr lang="en-MY" sz="2000" b="1" dirty="0"/>
              <a:t>over the long-term</a:t>
            </a:r>
            <a:r>
              <a:rPr lang="en-MY" sz="2000" dirty="0"/>
              <a:t>, through legal or other effective means?</a:t>
            </a:r>
          </a:p>
          <a:p>
            <a:pPr marL="0" indent="0">
              <a:buNone/>
            </a:pPr>
            <a:endParaRPr lang="en-MY" sz="2000" dirty="0">
              <a:latin typeface="+mj-lt"/>
            </a:endParaRPr>
          </a:p>
          <a:p>
            <a:pPr marL="0" indent="0">
              <a:buNone/>
            </a:pPr>
            <a:endParaRPr lang="en-MY" sz="2000" dirty="0">
              <a:latin typeface="+mj-lt"/>
            </a:endParaRPr>
          </a:p>
        </p:txBody>
      </p:sp>
      <p:pic>
        <p:nvPicPr>
          <p:cNvPr id="7" name="Picture 6" descr="A picture containing light&#10;&#10;Description automatically generated">
            <a:extLst>
              <a:ext uri="{FF2B5EF4-FFF2-40B4-BE49-F238E27FC236}">
                <a16:creationId xmlns:a16="http://schemas.microsoft.com/office/drawing/2014/main" id="{15F760F4-582F-9748-9F9C-786191A9AC1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Logo, company name&#10;&#10;Description automatically generated">
            <a:extLst>
              <a:ext uri="{FF2B5EF4-FFF2-40B4-BE49-F238E27FC236}">
                <a16:creationId xmlns:a16="http://schemas.microsoft.com/office/drawing/2014/main" id="{D2EE089C-3E96-A749-AA47-325822773AE6}"/>
              </a:ext>
            </a:extLst>
          </p:cNvPr>
          <p:cNvPicPr>
            <a:picLocks noChangeAspect="1"/>
          </p:cNvPicPr>
          <p:nvPr/>
        </p:nvPicPr>
        <p:blipFill>
          <a:blip r:embed="rId3"/>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3438546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200" b="1" dirty="0"/>
              <a:t>Screening tool</a:t>
            </a:r>
            <a:br>
              <a:rPr lang="en-MY" sz="2200" b="1" dirty="0"/>
            </a:br>
            <a:br>
              <a:rPr lang="en-MY" sz="2200" b="1" dirty="0"/>
            </a:br>
            <a:r>
              <a:rPr lang="en-MY" sz="2200" b="1" dirty="0"/>
              <a:t>Criterion D</a:t>
            </a:r>
            <a:r>
              <a:rPr lang="en-MY" sz="2200" dirty="0"/>
              <a:t>: </a:t>
            </a:r>
            <a:r>
              <a:rPr lang="en-GB" sz="2200" dirty="0"/>
              <a:t>Associated ecosystem functions and services and cultural, spiritual, socio-economic and other locally relevant values</a:t>
            </a:r>
            <a:endParaRPr lang="en-MY" sz="22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684398"/>
            <a:ext cx="4590366" cy="5206040"/>
          </a:xfrm>
        </p:spPr>
        <p:txBody>
          <a:bodyPr anchor="ctr">
            <a:normAutofit/>
          </a:bodyPr>
          <a:lstStyle/>
          <a:p>
            <a:pPr marL="0" indent="0">
              <a:buNone/>
            </a:pPr>
            <a:r>
              <a:rPr lang="en-MY" sz="2000" b="1" dirty="0"/>
              <a:t>4.1</a:t>
            </a:r>
            <a:r>
              <a:rPr lang="en-MY" sz="2000" dirty="0"/>
              <a:t> Is there a strong likelihood that the governance and management of the site supports associated </a:t>
            </a:r>
            <a:r>
              <a:rPr lang="en-MY" sz="2000" b="1" dirty="0"/>
              <a:t>ecosystem functions and services, </a:t>
            </a:r>
            <a:r>
              <a:rPr lang="en-MY" sz="2000" dirty="0"/>
              <a:t>and that the enhancement of any of these services do not negatively impact the sites’ biodiversity? </a:t>
            </a:r>
          </a:p>
          <a:p>
            <a:pPr marL="0" indent="0">
              <a:buNone/>
            </a:pPr>
            <a:endParaRPr lang="en-MY" sz="2000" dirty="0"/>
          </a:p>
          <a:p>
            <a:pPr marL="0" indent="0">
              <a:buNone/>
            </a:pPr>
            <a:r>
              <a:rPr lang="en-MY" sz="2000" b="1" dirty="0"/>
              <a:t>4.2</a:t>
            </a:r>
            <a:r>
              <a:rPr lang="en-MY" sz="2000" dirty="0"/>
              <a:t> Is there a strong likelihood that governance and management measures identify, respect and uphold the associated </a:t>
            </a:r>
            <a:r>
              <a:rPr lang="en-MY" sz="2000" b="1" dirty="0"/>
              <a:t>cultural, spiritual, socioeconomic, and other</a:t>
            </a:r>
            <a:r>
              <a:rPr lang="en-MY" sz="2000" i="1" dirty="0"/>
              <a:t> </a:t>
            </a:r>
            <a:r>
              <a:rPr lang="en-MY" sz="2000" b="1" dirty="0"/>
              <a:t>locally relevant values</a:t>
            </a:r>
            <a:r>
              <a:rPr lang="en-MY" sz="2000" dirty="0"/>
              <a:t> of the area, where such values exist, as well as respect and uphold the </a:t>
            </a:r>
            <a:r>
              <a:rPr lang="en-MY" sz="2000" b="1" dirty="0"/>
              <a:t>knowledge, practices and institutions</a:t>
            </a:r>
            <a:r>
              <a:rPr lang="en-MY" sz="2000" dirty="0"/>
              <a:t> that are fundamental for the in situ conservation of biodiversity. </a:t>
            </a:r>
          </a:p>
        </p:txBody>
      </p:sp>
      <p:pic>
        <p:nvPicPr>
          <p:cNvPr id="7" name="Picture 6" descr="A picture containing light&#10;&#10;Description automatically generated">
            <a:extLst>
              <a:ext uri="{FF2B5EF4-FFF2-40B4-BE49-F238E27FC236}">
                <a16:creationId xmlns:a16="http://schemas.microsoft.com/office/drawing/2014/main" id="{C47DD590-CF67-7440-B311-CB5D5A7F106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Logo, company name&#10;&#10;Description automatically generated">
            <a:extLst>
              <a:ext uri="{FF2B5EF4-FFF2-40B4-BE49-F238E27FC236}">
                <a16:creationId xmlns:a16="http://schemas.microsoft.com/office/drawing/2014/main" id="{EF948771-9E8C-AA41-A179-2BA8C3E67285}"/>
              </a:ext>
            </a:extLst>
          </p:cNvPr>
          <p:cNvPicPr>
            <a:picLocks noChangeAspect="1"/>
          </p:cNvPicPr>
          <p:nvPr/>
        </p:nvPicPr>
        <p:blipFill>
          <a:blip r:embed="rId3"/>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425354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37287" y="526329"/>
            <a:ext cx="9360568" cy="6155752"/>
          </a:xfrm>
        </p:spPr>
        <p:txBody>
          <a:bodyPr>
            <a:noAutofit/>
          </a:bodyPr>
          <a:lstStyle/>
          <a:p>
            <a:pPr marL="0" indent="0" algn="just">
              <a:buNone/>
            </a:pPr>
            <a:r>
              <a:rPr lang="en-US" dirty="0"/>
              <a:t> </a:t>
            </a:r>
          </a:p>
          <a:p>
            <a:pPr marL="0" indent="0" algn="just">
              <a:buNone/>
            </a:pPr>
            <a:endParaRPr lang="en-US" dirty="0"/>
          </a:p>
          <a:p>
            <a:pPr marL="0" indent="0" algn="just">
              <a:buNone/>
            </a:pPr>
            <a:r>
              <a:rPr lang="en-US" dirty="0"/>
              <a:t> </a:t>
            </a:r>
          </a:p>
          <a:p>
            <a:pPr marL="0" indent="0" algn="just">
              <a:buNone/>
            </a:pPr>
            <a:endParaRPr lang="en-US" dirty="0"/>
          </a:p>
          <a:p>
            <a:pPr marL="0" indent="0" algn="just">
              <a:buNone/>
            </a:pPr>
            <a:endParaRPr lang="en-US" sz="2400" dirty="0"/>
          </a:p>
          <a:p>
            <a:pPr marL="514350" indent="-514350">
              <a:buFont typeface="+mj-lt"/>
              <a:buAutoNum type="arabicPeriod"/>
            </a:pPr>
            <a:endParaRPr lang="en-US" sz="2200" dirty="0"/>
          </a:p>
        </p:txBody>
      </p:sp>
      <p:pic>
        <p:nvPicPr>
          <p:cNvPr id="8" name="Content Placeholder 7" descr="A picture containing person, man, building, holding&#10;&#10;Description automatically generated">
            <a:extLst>
              <a:ext uri="{FF2B5EF4-FFF2-40B4-BE49-F238E27FC236}">
                <a16:creationId xmlns:a16="http://schemas.microsoft.com/office/drawing/2014/main" id="{7F3BE78C-8A0F-E347-8E9B-3A07AB080F6F}"/>
              </a:ext>
            </a:extLst>
          </p:cNvPr>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9057" y="9761"/>
            <a:ext cx="10328714" cy="6855696"/>
          </a:xfrm>
        </p:spPr>
      </p:pic>
      <p:sp>
        <p:nvSpPr>
          <p:cNvPr id="2" name="Rectangle 1"/>
          <p:cNvSpPr/>
          <p:nvPr/>
        </p:nvSpPr>
        <p:spPr>
          <a:xfrm>
            <a:off x="56425" y="3726781"/>
            <a:ext cx="4801190" cy="3046988"/>
          </a:xfrm>
          <a:prstGeom prst="rect">
            <a:avLst/>
          </a:prstGeom>
          <a:solidFill>
            <a:schemeClr val="tx1">
              <a:alpha val="50000"/>
            </a:schemeClr>
          </a:solidFill>
        </p:spPr>
        <p:txBody>
          <a:bodyPr wrap="square">
            <a:spAutoFit/>
          </a:bodyPr>
          <a:lstStyle/>
          <a:p>
            <a:r>
              <a:rPr lang="en-US" sz="3200" dirty="0">
                <a:solidFill>
                  <a:schemeClr val="bg1"/>
                </a:solidFill>
              </a:rPr>
              <a:t>A significant step forward </a:t>
            </a:r>
          </a:p>
          <a:p>
            <a:r>
              <a:rPr lang="en-US" sz="3200" dirty="0">
                <a:solidFill>
                  <a:schemeClr val="bg1"/>
                </a:solidFill>
              </a:rPr>
              <a:t>in the recognition of areas delivering long-term </a:t>
            </a:r>
            <a:r>
              <a:rPr lang="en-US" sz="3200" i="1" dirty="0">
                <a:solidFill>
                  <a:schemeClr val="bg1"/>
                </a:solidFill>
              </a:rPr>
              <a:t>in-situ</a:t>
            </a:r>
            <a:r>
              <a:rPr lang="en-US" sz="3200" dirty="0">
                <a:solidFill>
                  <a:schemeClr val="bg1"/>
                </a:solidFill>
              </a:rPr>
              <a:t> conservation of biodiversity  conservation beyond protected areas</a:t>
            </a:r>
          </a:p>
        </p:txBody>
      </p:sp>
      <p:pic>
        <p:nvPicPr>
          <p:cNvPr id="7" name="Picture 6" descr="A picture containing light&#10;&#10;Description automatically generated">
            <a:extLst>
              <a:ext uri="{FF2B5EF4-FFF2-40B4-BE49-F238E27FC236}">
                <a16:creationId xmlns:a16="http://schemas.microsoft.com/office/drawing/2014/main" id="{8DB2A46A-B410-5449-8AE9-8889A8002DB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F95E267D-1FAE-FE41-AC00-B57DFEEBF33F}"/>
              </a:ext>
            </a:extLst>
          </p:cNvPr>
          <p:cNvPicPr>
            <a:picLocks noChangeAspect="1"/>
          </p:cNvPicPr>
          <p:nvPr/>
        </p:nvPicPr>
        <p:blipFill>
          <a:blip r:embed="rId5"/>
          <a:stretch>
            <a:fillRect/>
          </a:stretch>
        </p:blipFill>
        <p:spPr>
          <a:xfrm>
            <a:off x="569170" y="11747"/>
            <a:ext cx="1638392" cy="1159148"/>
          </a:xfrm>
          <a:prstGeom prst="rect">
            <a:avLst/>
          </a:prstGeom>
        </p:spPr>
      </p:pic>
    </p:spTree>
    <p:extLst>
      <p:ext uri="{BB962C8B-B14F-4D97-AF65-F5344CB8AC3E}">
        <p14:creationId xmlns:p14="http://schemas.microsoft.com/office/powerpoint/2010/main" val="23504969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49A40-27CD-B748-8C02-D7EA342DC7F0}"/>
              </a:ext>
            </a:extLst>
          </p:cNvPr>
          <p:cNvSpPr>
            <a:spLocks noGrp="1"/>
          </p:cNvSpPr>
          <p:nvPr>
            <p:ph type="title"/>
          </p:nvPr>
        </p:nvSpPr>
        <p:spPr>
          <a:xfrm>
            <a:off x="148029" y="562140"/>
            <a:ext cx="2750280" cy="5506358"/>
          </a:xfrm>
        </p:spPr>
        <p:txBody>
          <a:bodyPr>
            <a:normAutofit/>
          </a:bodyPr>
          <a:lstStyle/>
          <a:p>
            <a:br>
              <a:rPr lang="en-US" sz="3500" dirty="0"/>
            </a:br>
            <a:r>
              <a:rPr lang="en-US" sz="3500" dirty="0"/>
              <a:t>ECOLOGICAL RESTORATION IN OECMs</a:t>
            </a:r>
          </a:p>
        </p:txBody>
      </p:sp>
      <p:sp>
        <p:nvSpPr>
          <p:cNvPr id="9" name="Rectangle 8">
            <a:extLst>
              <a:ext uri="{FF2B5EF4-FFF2-40B4-BE49-F238E27FC236}">
                <a16:creationId xmlns:a16="http://schemas.microsoft.com/office/drawing/2014/main" id="{577D1452-F0B7-431E-9A24-D3F7103D8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79292" y="0"/>
            <a:ext cx="5664708"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20">
            <a:extLst>
              <a:ext uri="{FF2B5EF4-FFF2-40B4-BE49-F238E27FC236}">
                <a16:creationId xmlns:a16="http://schemas.microsoft.com/office/drawing/2014/main" id="{A660F4F9-5DF5-4F15-BE6A-CD8648BB1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8700" y="559407"/>
            <a:ext cx="4945891"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1EA6123A-BA63-4CEB-8A84-C04A126505B4}"/>
              </a:ext>
            </a:extLst>
          </p:cNvPr>
          <p:cNvGraphicFramePr>
            <a:graphicFrameLocks noGrp="1"/>
          </p:cNvGraphicFramePr>
          <p:nvPr>
            <p:ph idx="1"/>
            <p:extLst>
              <p:ext uri="{D42A27DB-BD31-4B8C-83A1-F6EECF244321}">
                <p14:modId xmlns:p14="http://schemas.microsoft.com/office/powerpoint/2010/main" val="2349258986"/>
              </p:ext>
            </p:extLst>
          </p:nvPr>
        </p:nvGraphicFramePr>
        <p:xfrm>
          <a:off x="3479291" y="-1"/>
          <a:ext cx="5664708" cy="68579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A picture containing light&#10;&#10;Description automatically generated">
            <a:extLst>
              <a:ext uri="{FF2B5EF4-FFF2-40B4-BE49-F238E27FC236}">
                <a16:creationId xmlns:a16="http://schemas.microsoft.com/office/drawing/2014/main" id="{B3D00B42-2781-844E-B8B4-A610AEE678C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55FAEB73-2700-B34B-B6A1-1DDB73F185D6}"/>
              </a:ext>
            </a:extLst>
          </p:cNvPr>
          <p:cNvPicPr>
            <a:picLocks noChangeAspect="1"/>
          </p:cNvPicPr>
          <p:nvPr/>
        </p:nvPicPr>
        <p:blipFill>
          <a:blip r:embed="rId9"/>
          <a:stretch>
            <a:fillRect/>
          </a:stretch>
        </p:blipFill>
        <p:spPr>
          <a:xfrm>
            <a:off x="574443" y="-84759"/>
            <a:ext cx="1638392" cy="1159148"/>
          </a:xfrm>
          <a:prstGeom prst="rect">
            <a:avLst/>
          </a:prstGeom>
        </p:spPr>
      </p:pic>
    </p:spTree>
    <p:extLst>
      <p:ext uri="{BB962C8B-B14F-4D97-AF65-F5344CB8AC3E}">
        <p14:creationId xmlns:p14="http://schemas.microsoft.com/office/powerpoint/2010/main" val="7918111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Freeform: Shape 42">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5" name="Freeform: Shape 44">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dirty="0">
                <a:solidFill>
                  <a:schemeClr val="tx1"/>
                </a:solidFill>
                <a:latin typeface="+mj-lt"/>
                <a:ea typeface="+mj-ea"/>
                <a:cs typeface="+mj-cs"/>
              </a:rPr>
              <a:t>CONSENT AND CANDIDATE OECMs</a:t>
            </a:r>
          </a:p>
        </p:txBody>
      </p:sp>
      <p:sp>
        <p:nvSpPr>
          <p:cNvPr id="5" name="Text Placeholder 4">
            <a:extLst>
              <a:ext uri="{FF2B5EF4-FFF2-40B4-BE49-F238E27FC236}">
                <a16:creationId xmlns:a16="http://schemas.microsoft.com/office/drawing/2014/main"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a:solidFill>
                  <a:schemeClr val="tx1"/>
                </a:solidFill>
                <a:latin typeface="+mn-lt"/>
                <a:ea typeface="+mn-ea"/>
                <a:cs typeface="+mn-cs"/>
              </a:rPr>
              <a:t>MODULE C</a:t>
            </a:r>
          </a:p>
        </p:txBody>
      </p:sp>
      <p:sp>
        <p:nvSpPr>
          <p:cNvPr id="47" name="Rectangle 46">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picture containing light&#10;&#10;Description automatically generated">
            <a:extLst>
              <a:ext uri="{FF2B5EF4-FFF2-40B4-BE49-F238E27FC236}">
                <a16:creationId xmlns:a16="http://schemas.microsoft.com/office/drawing/2014/main" id="{78EF816E-2CF1-9D43-8F16-BF37533A809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13534296-280A-EE41-BA2D-4178D692B576}"/>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5151040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7F822ED-506A-1243-91A9-C459E6CAFF75}"/>
              </a:ext>
            </a:extLst>
          </p:cNvPr>
          <p:cNvSpPr txBox="1"/>
          <p:nvPr/>
        </p:nvSpPr>
        <p:spPr>
          <a:xfrm>
            <a:off x="783771" y="1092857"/>
            <a:ext cx="2752278" cy="4389120"/>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500" b="1" kern="1200" dirty="0">
                <a:solidFill>
                  <a:schemeClr val="tx1"/>
                </a:solidFill>
                <a:latin typeface="+mj-lt"/>
                <a:ea typeface="+mj-ea"/>
                <a:cs typeface="+mj-cs"/>
              </a:rPr>
              <a:t>CANDIDATE OECMs</a:t>
            </a:r>
          </a:p>
        </p:txBody>
      </p:sp>
      <p:sp>
        <p:nvSpPr>
          <p:cNvPr id="3" name="Content Placeholder 2">
            <a:extLst>
              <a:ext uri="{FF2B5EF4-FFF2-40B4-BE49-F238E27FC236}">
                <a16:creationId xmlns:a16="http://schemas.microsoft.com/office/drawing/2014/main" id="{F089BAE6-263F-204D-A1F0-E18E6A28CAF5}"/>
              </a:ext>
            </a:extLst>
          </p:cNvPr>
          <p:cNvSpPr>
            <a:spLocks noGrp="1"/>
          </p:cNvSpPr>
          <p:nvPr>
            <p:ph idx="1"/>
          </p:nvPr>
        </p:nvSpPr>
        <p:spPr>
          <a:xfrm>
            <a:off x="4179509" y="1092857"/>
            <a:ext cx="4252565" cy="4389120"/>
          </a:xfrm>
        </p:spPr>
        <p:txBody>
          <a:bodyPr vert="horz" lIns="91440" tIns="45720" rIns="91440" bIns="45720" rtlCol="0" anchor="ctr">
            <a:normAutofit/>
          </a:bodyPr>
          <a:lstStyle/>
          <a:p>
            <a:pPr marL="0" indent="0" defTabSz="914400">
              <a:buNone/>
            </a:pPr>
            <a:r>
              <a:rPr lang="en-US" sz="2400" dirty="0"/>
              <a:t>A geographically defined space that has been identified as a ‘potential OECM’ by the governance authority and the governance authority has consented to it being assessed against the CBD criteria.</a:t>
            </a:r>
          </a:p>
        </p:txBody>
      </p:sp>
      <p:pic>
        <p:nvPicPr>
          <p:cNvPr id="8" name="Picture 7" descr="A picture containing light&#10;&#10;Description automatically generated">
            <a:extLst>
              <a:ext uri="{FF2B5EF4-FFF2-40B4-BE49-F238E27FC236}">
                <a16:creationId xmlns:a16="http://schemas.microsoft.com/office/drawing/2014/main" id="{E270B15A-578D-554C-A892-A305F10A7D3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6" name="Picture 5" descr="Logo, company name&#10;&#10;Description automatically generated">
            <a:extLst>
              <a:ext uri="{FF2B5EF4-FFF2-40B4-BE49-F238E27FC236}">
                <a16:creationId xmlns:a16="http://schemas.microsoft.com/office/drawing/2014/main" id="{4603133D-EE1B-B446-B7E5-12397A928DAC}"/>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9203700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648075" y="4675886"/>
            <a:ext cx="5006720" cy="1605083"/>
          </a:xfrm>
        </p:spPr>
        <p:txBody>
          <a:bodyPr anchor="ctr">
            <a:normAutofit/>
          </a:bodyPr>
          <a:lstStyle/>
          <a:p>
            <a:pPr marL="0" indent="0">
              <a:buNone/>
            </a:pPr>
            <a:endParaRPr lang="en-US" sz="1700"/>
          </a:p>
          <a:p>
            <a:endParaRPr lang="en-US" sz="1700"/>
          </a:p>
        </p:txBody>
      </p:sp>
      <p:pic>
        <p:nvPicPr>
          <p:cNvPr id="7" name="Picture 6" descr="A picture containing light&#10;&#10;Description automatically generated">
            <a:extLst>
              <a:ext uri="{FF2B5EF4-FFF2-40B4-BE49-F238E27FC236}">
                <a16:creationId xmlns:a16="http://schemas.microsoft.com/office/drawing/2014/main" id="{81FEAB5F-0AF9-614D-AE4C-AD8B8997F3E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6" name="Picture 5" descr="A picture containing diagram&#10;&#10;Description automatically generated">
            <a:extLst>
              <a:ext uri="{FF2B5EF4-FFF2-40B4-BE49-F238E27FC236}">
                <a16:creationId xmlns:a16="http://schemas.microsoft.com/office/drawing/2014/main" id="{12971BDB-8CAB-E94A-BD45-53926FB2AD2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
            <a:ext cx="10966713" cy="6858000"/>
          </a:xfrm>
          <a:prstGeom prst="rect">
            <a:avLst/>
          </a:prstGeom>
        </p:spPr>
      </p:pic>
      <p:sp>
        <p:nvSpPr>
          <p:cNvPr id="2" name="Title 1"/>
          <p:cNvSpPr>
            <a:spLocks noGrp="1"/>
          </p:cNvSpPr>
          <p:nvPr>
            <p:ph type="title"/>
          </p:nvPr>
        </p:nvSpPr>
        <p:spPr>
          <a:xfrm>
            <a:off x="4064000" y="309683"/>
            <a:ext cx="5875867" cy="2687517"/>
          </a:xfrm>
          <a:solidFill>
            <a:schemeClr val="bg1"/>
          </a:solidFill>
        </p:spPr>
        <p:txBody>
          <a:bodyPr>
            <a:noAutofit/>
          </a:bodyPr>
          <a:lstStyle/>
          <a:p>
            <a:r>
              <a:rPr lang="en-GB" sz="2400" dirty="0"/>
              <a:t>Any recognition or reporting of OECMs governed by </a:t>
            </a:r>
            <a:r>
              <a:rPr lang="en-GB" sz="2400" b="1" dirty="0"/>
              <a:t>Indigenous peoples and/or local communities</a:t>
            </a:r>
            <a:r>
              <a:rPr lang="en-GB" sz="2400" dirty="0"/>
              <a:t> should be based on self-identification and requires the free, prior and informed consent of the traditional governance authority(</a:t>
            </a:r>
            <a:r>
              <a:rPr lang="en-GB" sz="2400" dirty="0" err="1"/>
              <a:t>ies</a:t>
            </a:r>
            <a:r>
              <a:rPr lang="en-GB" sz="2400" dirty="0"/>
              <a:t>).</a:t>
            </a:r>
            <a:endParaRPr lang="en-US" sz="2400" dirty="0"/>
          </a:p>
        </p:txBody>
      </p:sp>
    </p:spTree>
    <p:extLst>
      <p:ext uri="{BB962C8B-B14F-4D97-AF65-F5344CB8AC3E}">
        <p14:creationId xmlns:p14="http://schemas.microsoft.com/office/powerpoint/2010/main" val="303937566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Free, prior and informed consent </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545835" cy="4389120"/>
          </a:xfrm>
        </p:spPr>
        <p:txBody>
          <a:bodyPr anchor="ctr">
            <a:normAutofit/>
          </a:bodyPr>
          <a:lstStyle/>
          <a:p>
            <a:pPr marL="0" indent="0">
              <a:buNone/>
            </a:pPr>
            <a:r>
              <a:rPr lang="en-MY" b="1" dirty="0"/>
              <a:t>‘FPIC’</a:t>
            </a:r>
            <a:r>
              <a:rPr lang="en-MY" dirty="0"/>
              <a:t> relates to the community making the uncoerced and clear agreement to the proposed OECM activity or project development, before any activities have begun, based on all relevant information (also in formats/languages that are accessible to the relevant community). </a:t>
            </a:r>
          </a:p>
        </p:txBody>
      </p:sp>
      <p:pic>
        <p:nvPicPr>
          <p:cNvPr id="7" name="Picture 6" descr="A picture containing light&#10;&#10;Description automatically generated">
            <a:extLst>
              <a:ext uri="{FF2B5EF4-FFF2-40B4-BE49-F238E27FC236}">
                <a16:creationId xmlns:a16="http://schemas.microsoft.com/office/drawing/2014/main" id="{41CD9FE9-C830-E34B-8544-49CA6C2D4FF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Logo, company name&#10;&#10;Description automatically generated">
            <a:extLst>
              <a:ext uri="{FF2B5EF4-FFF2-40B4-BE49-F238E27FC236}">
                <a16:creationId xmlns:a16="http://schemas.microsoft.com/office/drawing/2014/main" id="{DD3D06F8-0519-CE45-9086-A29B97675B5C}"/>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5683618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Full assessment of a site  </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758101"/>
            <a:ext cx="4545835" cy="4389120"/>
          </a:xfrm>
        </p:spPr>
        <p:txBody>
          <a:bodyPr anchor="ctr">
            <a:normAutofit/>
          </a:bodyPr>
          <a:lstStyle/>
          <a:p>
            <a:pPr marL="0" indent="0">
              <a:buNone/>
            </a:pPr>
            <a:r>
              <a:rPr lang="en-MY" dirty="0"/>
              <a:t>Once consent has been provided, a candidate OECM can be assessed using the IUCN </a:t>
            </a:r>
            <a:r>
              <a:rPr lang="en-MY" b="1" i="1" dirty="0"/>
              <a:t>Site-level methodology for identifying OECMs</a:t>
            </a:r>
            <a:r>
              <a:rPr lang="en-MY" dirty="0"/>
              <a:t>. </a:t>
            </a:r>
          </a:p>
          <a:p>
            <a:pPr marL="0" indent="0">
              <a:buNone/>
            </a:pPr>
            <a:endParaRPr lang="en-MY" dirty="0"/>
          </a:p>
          <a:p>
            <a:pPr marL="0" indent="0">
              <a:buNone/>
            </a:pPr>
            <a:r>
              <a:rPr lang="en-MY" dirty="0"/>
              <a:t>If a site meets the criteria of an OECM, it can be recognised, supported (Module D) and reported (Module E).</a:t>
            </a:r>
          </a:p>
          <a:p>
            <a:pPr marL="0" indent="0">
              <a:buNone/>
            </a:pPr>
            <a:endParaRPr lang="en-MY" dirty="0"/>
          </a:p>
          <a:p>
            <a:pPr marL="0" indent="0">
              <a:buNone/>
            </a:pPr>
            <a:r>
              <a:rPr lang="en-MY" dirty="0"/>
              <a:t>Please contact us for support if required: </a:t>
            </a:r>
            <a:r>
              <a:rPr lang="en-MY" b="1" dirty="0" err="1"/>
              <a:t>oecm@wcpa.iucn.org</a:t>
            </a:r>
            <a:endParaRPr lang="en-MY" b="1" dirty="0"/>
          </a:p>
        </p:txBody>
      </p:sp>
      <p:pic>
        <p:nvPicPr>
          <p:cNvPr id="7" name="Picture 6" descr="A picture containing light&#10;&#10;Description automatically generated">
            <a:extLst>
              <a:ext uri="{FF2B5EF4-FFF2-40B4-BE49-F238E27FC236}">
                <a16:creationId xmlns:a16="http://schemas.microsoft.com/office/drawing/2014/main" id="{41CD9FE9-C830-E34B-8544-49CA6C2D4FF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sp>
        <p:nvSpPr>
          <p:cNvPr id="2" name="TextBox 1">
            <a:extLst>
              <a:ext uri="{FF2B5EF4-FFF2-40B4-BE49-F238E27FC236}">
                <a16:creationId xmlns:a16="http://schemas.microsoft.com/office/drawing/2014/main" id="{7E57F910-4199-7B44-9757-6A4E2565D4F4}"/>
              </a:ext>
            </a:extLst>
          </p:cNvPr>
          <p:cNvSpPr txBox="1"/>
          <p:nvPr/>
        </p:nvSpPr>
        <p:spPr>
          <a:xfrm>
            <a:off x="1295982" y="5254875"/>
            <a:ext cx="6620933" cy="369332"/>
          </a:xfrm>
          <a:prstGeom prst="rect">
            <a:avLst/>
          </a:prstGeom>
          <a:noFill/>
        </p:spPr>
        <p:txBody>
          <a:bodyPr wrap="square" rtlCol="0">
            <a:spAutoFit/>
          </a:bodyPr>
          <a:lstStyle/>
          <a:p>
            <a:r>
              <a:rPr lang="en-US" dirty="0" err="1"/>
              <a:t>www.iucn.org</a:t>
            </a:r>
            <a:r>
              <a:rPr lang="en-US" dirty="0"/>
              <a:t>/theme/protected-areas/</a:t>
            </a:r>
            <a:r>
              <a:rPr lang="en-US" dirty="0" err="1"/>
              <a:t>wcpa</a:t>
            </a:r>
            <a:r>
              <a:rPr lang="en-US" dirty="0"/>
              <a:t>/what-we-do/</a:t>
            </a:r>
            <a:r>
              <a:rPr lang="en-US" dirty="0" err="1"/>
              <a:t>oecms</a:t>
            </a:r>
            <a:endParaRPr lang="en-US" dirty="0"/>
          </a:p>
        </p:txBody>
      </p:sp>
      <p:pic>
        <p:nvPicPr>
          <p:cNvPr id="10" name="Picture 9" descr="Logo, company name&#10;&#10;Description automatically generated">
            <a:extLst>
              <a:ext uri="{FF2B5EF4-FFF2-40B4-BE49-F238E27FC236}">
                <a16:creationId xmlns:a16="http://schemas.microsoft.com/office/drawing/2014/main" id="{91F3B702-4BE1-FF40-86AD-C9045C1C0D7A}"/>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20282160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3" name="Freeform: Shape 42">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5" name="Freeform: Shape 44">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a:solidFill>
                  <a:schemeClr val="tx1"/>
                </a:solidFill>
                <a:latin typeface="+mj-lt"/>
                <a:ea typeface="+mj-ea"/>
                <a:cs typeface="+mj-cs"/>
              </a:rPr>
              <a:t>RECOGNISING AND SUPPORTING OECMs</a:t>
            </a:r>
          </a:p>
        </p:txBody>
      </p:sp>
      <p:sp>
        <p:nvSpPr>
          <p:cNvPr id="5" name="Text Placeholder 4">
            <a:extLst>
              <a:ext uri="{FF2B5EF4-FFF2-40B4-BE49-F238E27FC236}">
                <a16:creationId xmlns:a16="http://schemas.microsoft.com/office/drawing/2014/main"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a:solidFill>
                  <a:schemeClr val="tx1"/>
                </a:solidFill>
                <a:latin typeface="+mn-lt"/>
                <a:ea typeface="+mn-ea"/>
                <a:cs typeface="+mn-cs"/>
              </a:rPr>
              <a:t>MODULE D</a:t>
            </a:r>
          </a:p>
        </p:txBody>
      </p:sp>
      <p:sp>
        <p:nvSpPr>
          <p:cNvPr id="47" name="Rectangle 46">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id="{9B42E146-1A4D-054F-B0BB-17EC51F9B4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1" name="Picture 10" descr="Logo, company name&#10;&#10;Description automatically generated">
            <a:extLst>
              <a:ext uri="{FF2B5EF4-FFF2-40B4-BE49-F238E27FC236}">
                <a16:creationId xmlns:a16="http://schemas.microsoft.com/office/drawing/2014/main" id="{F0BA0F0D-7E68-1B4D-BA2B-D841765F6A6C}"/>
              </a:ext>
            </a:extLst>
          </p:cNvPr>
          <p:cNvPicPr>
            <a:picLocks noChangeAspect="1"/>
          </p:cNvPicPr>
          <p:nvPr/>
        </p:nvPicPr>
        <p:blipFill>
          <a:blip r:embed="rId4"/>
          <a:stretch>
            <a:fillRect/>
          </a:stretch>
        </p:blipFill>
        <p:spPr>
          <a:xfrm>
            <a:off x="574443" y="-84759"/>
            <a:ext cx="1638392" cy="1159148"/>
          </a:xfrm>
          <a:prstGeom prst="rect">
            <a:avLst/>
          </a:prstGeom>
        </p:spPr>
      </p:pic>
    </p:spTree>
    <p:extLst>
      <p:ext uri="{BB962C8B-B14F-4D97-AF65-F5344CB8AC3E}">
        <p14:creationId xmlns:p14="http://schemas.microsoft.com/office/powerpoint/2010/main" val="6770616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Legal Recognition</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ZA" sz="2400" dirty="0"/>
              <a:t>OECMs can be recognised through a wide range of existing (sub-)national level laws, policies or programmes. </a:t>
            </a:r>
          </a:p>
          <a:p>
            <a:pPr marL="0" indent="0">
              <a:buNone/>
            </a:pPr>
            <a:endParaRPr lang="en-ZA" sz="2400" dirty="0"/>
          </a:p>
          <a:p>
            <a:pPr marL="0" indent="0">
              <a:buNone/>
            </a:pPr>
            <a:r>
              <a:rPr lang="en-ZA" sz="2400" dirty="0"/>
              <a:t>For example, South Africa is moving towards recognition of OECMs through its Biodiversity Stewardship programme.</a:t>
            </a:r>
          </a:p>
        </p:txBody>
      </p:sp>
      <p:pic>
        <p:nvPicPr>
          <p:cNvPr id="7" name="Picture 6" descr="A picture containing light&#10;&#10;Description automatically generated">
            <a:extLst>
              <a:ext uri="{FF2B5EF4-FFF2-40B4-BE49-F238E27FC236}">
                <a16:creationId xmlns:a16="http://schemas.microsoft.com/office/drawing/2014/main" id="{7B6D3BB7-50E5-A445-9A1D-14A0A587ACE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Logo, company name&#10;&#10;Description automatically generated">
            <a:extLst>
              <a:ext uri="{FF2B5EF4-FFF2-40B4-BE49-F238E27FC236}">
                <a16:creationId xmlns:a16="http://schemas.microsoft.com/office/drawing/2014/main" id="{069C075E-8F3C-EF47-B522-49F5ECFA7FD4}"/>
              </a:ext>
            </a:extLst>
          </p:cNvPr>
          <p:cNvPicPr>
            <a:picLocks noChangeAspect="1"/>
          </p:cNvPicPr>
          <p:nvPr/>
        </p:nvPicPr>
        <p:blipFill>
          <a:blip r:embed="rId3"/>
          <a:stretch>
            <a:fillRect/>
          </a:stretch>
        </p:blipFill>
        <p:spPr>
          <a:xfrm>
            <a:off x="574443" y="-84759"/>
            <a:ext cx="1638392" cy="1159148"/>
          </a:xfrm>
          <a:prstGeom prst="rect">
            <a:avLst/>
          </a:prstGeom>
        </p:spPr>
      </p:pic>
    </p:spTree>
    <p:extLst>
      <p:ext uri="{BB962C8B-B14F-4D97-AF65-F5344CB8AC3E}">
        <p14:creationId xmlns:p14="http://schemas.microsoft.com/office/powerpoint/2010/main" val="13849081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Legal Recognition</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ZA" sz="2400" dirty="0"/>
              <a:t>OECMs may require innovative new laws or policies through which to enhance their recognition.   </a:t>
            </a:r>
          </a:p>
        </p:txBody>
      </p:sp>
      <p:pic>
        <p:nvPicPr>
          <p:cNvPr id="7" name="Picture 6" descr="A picture containing light&#10;&#10;Description automatically generated">
            <a:extLst>
              <a:ext uri="{FF2B5EF4-FFF2-40B4-BE49-F238E27FC236}">
                <a16:creationId xmlns:a16="http://schemas.microsoft.com/office/drawing/2014/main" id="{7B6D3BB7-50E5-A445-9A1D-14A0A587ACE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Logo, company name&#10;&#10;Description automatically generated">
            <a:extLst>
              <a:ext uri="{FF2B5EF4-FFF2-40B4-BE49-F238E27FC236}">
                <a16:creationId xmlns:a16="http://schemas.microsoft.com/office/drawing/2014/main" id="{EA3BE90F-495C-AF41-AAB0-E4F02B632665}"/>
              </a:ext>
            </a:extLst>
          </p:cNvPr>
          <p:cNvPicPr>
            <a:picLocks noChangeAspect="1"/>
          </p:cNvPicPr>
          <p:nvPr/>
        </p:nvPicPr>
        <p:blipFill>
          <a:blip r:embed="rId3"/>
          <a:stretch>
            <a:fillRect/>
          </a:stretch>
        </p:blipFill>
        <p:spPr>
          <a:xfrm>
            <a:off x="574443" y="-84759"/>
            <a:ext cx="1638392" cy="1159148"/>
          </a:xfrm>
          <a:prstGeom prst="rect">
            <a:avLst/>
          </a:prstGeom>
        </p:spPr>
      </p:pic>
    </p:spTree>
    <p:extLst>
      <p:ext uri="{BB962C8B-B14F-4D97-AF65-F5344CB8AC3E}">
        <p14:creationId xmlns:p14="http://schemas.microsoft.com/office/powerpoint/2010/main" val="15092910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Legal Recognition</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684398"/>
            <a:ext cx="4545835" cy="5206040"/>
          </a:xfrm>
        </p:spPr>
        <p:txBody>
          <a:bodyPr anchor="ctr">
            <a:normAutofit/>
          </a:bodyPr>
          <a:lstStyle/>
          <a:p>
            <a:pPr marL="0" indent="0">
              <a:buNone/>
            </a:pPr>
            <a:r>
              <a:rPr lang="en-GB" sz="2400" dirty="0"/>
              <a:t>OECM-related legislation should provide greater support and recognition to existing governance systems and not unnecessarily alter those local arrangements that are effective.</a:t>
            </a:r>
          </a:p>
          <a:p>
            <a:pPr marL="0" indent="0">
              <a:buNone/>
            </a:pPr>
            <a:endParaRPr lang="en-GB" sz="2400" dirty="0"/>
          </a:p>
          <a:p>
            <a:pPr marL="0" indent="0">
              <a:buNone/>
            </a:pPr>
            <a:r>
              <a:rPr lang="en-GB" sz="2400" dirty="0"/>
              <a:t>There is therefore a positive obligation of states and other actors to understand the local relationships between governance, management and conservation outcomes.</a:t>
            </a:r>
            <a:endParaRPr lang="en-MY" sz="2400" dirty="0"/>
          </a:p>
        </p:txBody>
      </p:sp>
      <p:pic>
        <p:nvPicPr>
          <p:cNvPr id="7" name="Picture 6" descr="A picture containing light&#10;&#10;Description automatically generated">
            <a:extLst>
              <a:ext uri="{FF2B5EF4-FFF2-40B4-BE49-F238E27FC236}">
                <a16:creationId xmlns:a16="http://schemas.microsoft.com/office/drawing/2014/main" id="{7B6D3BB7-50E5-A445-9A1D-14A0A587ACE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Logo, company name&#10;&#10;Description automatically generated">
            <a:extLst>
              <a:ext uri="{FF2B5EF4-FFF2-40B4-BE49-F238E27FC236}">
                <a16:creationId xmlns:a16="http://schemas.microsoft.com/office/drawing/2014/main" id="{15658B15-CE92-6341-AEC3-6C84AB0093E3}"/>
              </a:ext>
            </a:extLst>
          </p:cNvPr>
          <p:cNvPicPr>
            <a:picLocks noChangeAspect="1"/>
          </p:cNvPicPr>
          <p:nvPr/>
        </p:nvPicPr>
        <p:blipFill>
          <a:blip r:embed="rId3"/>
          <a:stretch>
            <a:fillRect/>
          </a:stretch>
        </p:blipFill>
        <p:spPr>
          <a:xfrm>
            <a:off x="574443" y="-84759"/>
            <a:ext cx="1638392" cy="1159148"/>
          </a:xfrm>
          <a:prstGeom prst="rect">
            <a:avLst/>
          </a:prstGeom>
        </p:spPr>
      </p:pic>
    </p:spTree>
    <p:extLst>
      <p:ext uri="{BB962C8B-B14F-4D97-AF65-F5344CB8AC3E}">
        <p14:creationId xmlns:p14="http://schemas.microsoft.com/office/powerpoint/2010/main" val="1929981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3" name="Rectangle 32">
            <a:extLst>
              <a:ext uri="{FF2B5EF4-FFF2-40B4-BE49-F238E27FC236}">
                <a16:creationId xmlns:a16="http://schemas.microsoft.com/office/drawing/2014/main" id="{1C799903-48D5-4A31-A1A2-541072D977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Freeform: Shape 34">
            <a:extLst>
              <a:ext uri="{FF2B5EF4-FFF2-40B4-BE49-F238E27FC236}">
                <a16:creationId xmlns:a16="http://schemas.microsoft.com/office/drawing/2014/main" id="{8EFFF109-FC58-4FD3-BE05-9775A1310F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6E6E6"/>
            </a:solidFill>
          </a:ln>
          <a:effectLst>
            <a:outerShdw blurRad="508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7" name="Freeform: Shape 36">
            <a:extLst>
              <a:ext uri="{FF2B5EF4-FFF2-40B4-BE49-F238E27FC236}">
                <a16:creationId xmlns:a16="http://schemas.microsoft.com/office/drawing/2014/main" id="{E1B96AD6-92A9-4273-A62B-96A1C3E0BA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4C79E21-67A5-1F42-95D5-4F8DBDB0D2AB}"/>
              </a:ext>
            </a:extLst>
          </p:cNvPr>
          <p:cNvSpPr>
            <a:spLocks noGrp="1"/>
          </p:cNvSpPr>
          <p:nvPr>
            <p:ph type="title"/>
          </p:nvPr>
        </p:nvSpPr>
        <p:spPr>
          <a:xfrm>
            <a:off x="466344" y="1161288"/>
            <a:ext cx="2702052" cy="4526280"/>
          </a:xfrm>
        </p:spPr>
        <p:txBody>
          <a:bodyPr>
            <a:normAutofit/>
          </a:bodyPr>
          <a:lstStyle/>
          <a:p>
            <a:r>
              <a:rPr lang="en-US" sz="3500" dirty="0"/>
              <a:t>Other effective area-based conservation measure</a:t>
            </a:r>
            <a:br>
              <a:rPr lang="en-US" sz="3500" dirty="0"/>
            </a:br>
            <a:br>
              <a:rPr lang="en-US" sz="3500" dirty="0"/>
            </a:br>
            <a:r>
              <a:rPr lang="en-US" sz="3500" dirty="0"/>
              <a:t>(CBD, 2018) </a:t>
            </a:r>
          </a:p>
        </p:txBody>
      </p:sp>
      <p:sp>
        <p:nvSpPr>
          <p:cNvPr id="39" name="Rectangle 38">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102049"/>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8" name="Content Placeholder 8">
            <a:extLst>
              <a:ext uri="{FF2B5EF4-FFF2-40B4-BE49-F238E27FC236}">
                <a16:creationId xmlns:a16="http://schemas.microsoft.com/office/drawing/2014/main" id="{1D83F3B2-A4D3-8D41-B8EA-53804DC1F3D7}"/>
              </a:ext>
            </a:extLst>
          </p:cNvPr>
          <p:cNvSpPr>
            <a:spLocks noGrp="1"/>
          </p:cNvSpPr>
          <p:nvPr>
            <p:ph idx="1"/>
          </p:nvPr>
        </p:nvSpPr>
        <p:spPr>
          <a:xfrm>
            <a:off x="4075611" y="511629"/>
            <a:ext cx="4437453" cy="6346371"/>
          </a:xfrm>
        </p:spPr>
        <p:txBody>
          <a:bodyPr anchor="ctr">
            <a:normAutofit/>
          </a:bodyPr>
          <a:lstStyle/>
          <a:p>
            <a:pPr marL="0" indent="0">
              <a:buNone/>
            </a:pPr>
            <a:r>
              <a:rPr lang="en-CA" sz="2400" dirty="0"/>
              <a:t>A geographically defined area other than a Protected Area </a:t>
            </a:r>
            <a:endParaRPr lang="is-IS" sz="2400" dirty="0"/>
          </a:p>
          <a:p>
            <a:endParaRPr lang="is-IS" sz="2400" dirty="0"/>
          </a:p>
          <a:p>
            <a:pPr marL="0" indent="0">
              <a:buNone/>
            </a:pPr>
            <a:r>
              <a:rPr lang="en-CA" sz="2400" dirty="0"/>
              <a:t>… which is governed and managed </a:t>
            </a:r>
            <a:endParaRPr lang="is-IS" sz="2400" dirty="0"/>
          </a:p>
          <a:p>
            <a:endParaRPr lang="is-IS" sz="2400" dirty="0"/>
          </a:p>
          <a:p>
            <a:pPr marL="0" indent="0">
              <a:buNone/>
            </a:pPr>
            <a:r>
              <a:rPr lang="en-CA" sz="2400" dirty="0"/>
              <a:t>… in ways that </a:t>
            </a:r>
            <a:r>
              <a:rPr lang="en-CA" sz="2400" b="1" dirty="0"/>
              <a:t>achieve</a:t>
            </a:r>
            <a:r>
              <a:rPr lang="en-CA" sz="2400" dirty="0"/>
              <a:t> </a:t>
            </a:r>
            <a:r>
              <a:rPr lang="en-CA" sz="2400" b="1" dirty="0"/>
              <a:t>positive and sustained long-term</a:t>
            </a:r>
            <a:r>
              <a:rPr lang="en-CA" sz="2400" dirty="0"/>
              <a:t> </a:t>
            </a:r>
            <a:r>
              <a:rPr lang="en-CA" sz="2400" b="1" dirty="0"/>
              <a:t>outcomes</a:t>
            </a:r>
            <a:r>
              <a:rPr lang="en-CA" sz="2400" dirty="0"/>
              <a:t> for the </a:t>
            </a:r>
            <a:r>
              <a:rPr lang="en-CA" sz="2400" i="1" dirty="0"/>
              <a:t>in-situ </a:t>
            </a:r>
            <a:r>
              <a:rPr lang="en-CA" sz="2400" dirty="0"/>
              <a:t>conservation of biodiversity </a:t>
            </a:r>
            <a:endParaRPr lang="is-IS" sz="2400" dirty="0"/>
          </a:p>
          <a:p>
            <a:endParaRPr lang="is-IS" sz="2400" dirty="0"/>
          </a:p>
          <a:p>
            <a:pPr marL="0" indent="0">
              <a:buNone/>
            </a:pPr>
            <a:r>
              <a:rPr lang="en-CA" sz="2400" dirty="0"/>
              <a:t>… with associated ecosystem functions and services and where applicable, cultural, spiritual, socio-economic, and other locally relevant values.</a:t>
            </a:r>
            <a:endParaRPr lang="en-US" sz="2400" dirty="0"/>
          </a:p>
          <a:p>
            <a:endParaRPr lang="en-US" sz="1700" b="1" dirty="0"/>
          </a:p>
          <a:p>
            <a:endParaRPr lang="en-US" sz="1700" b="1" dirty="0"/>
          </a:p>
          <a:p>
            <a:endParaRPr lang="en-US" sz="1700" dirty="0"/>
          </a:p>
        </p:txBody>
      </p:sp>
      <p:sp>
        <p:nvSpPr>
          <p:cNvPr id="4" name="TextBox 3">
            <a:extLst>
              <a:ext uri="{FF2B5EF4-FFF2-40B4-BE49-F238E27FC236}">
                <a16:creationId xmlns:a16="http://schemas.microsoft.com/office/drawing/2014/main" id="{5CCFACEC-6936-9640-B798-9FBE29CD09D1}"/>
              </a:ext>
            </a:extLst>
          </p:cNvPr>
          <p:cNvSpPr txBox="1"/>
          <p:nvPr/>
        </p:nvSpPr>
        <p:spPr>
          <a:xfrm>
            <a:off x="1883229" y="2035629"/>
            <a:ext cx="184731" cy="369332"/>
          </a:xfrm>
          <a:prstGeom prst="rect">
            <a:avLst/>
          </a:prstGeom>
          <a:noFill/>
        </p:spPr>
        <p:txBody>
          <a:bodyPr wrap="none" rtlCol="0">
            <a:spAutoFit/>
          </a:bodyPr>
          <a:lstStyle/>
          <a:p>
            <a:endParaRPr lang="en-US" dirty="0"/>
          </a:p>
        </p:txBody>
      </p:sp>
      <p:pic>
        <p:nvPicPr>
          <p:cNvPr id="7" name="Picture 6" descr="A picture containing light&#10;&#10;Description automatically generated">
            <a:extLst>
              <a:ext uri="{FF2B5EF4-FFF2-40B4-BE49-F238E27FC236}">
                <a16:creationId xmlns:a16="http://schemas.microsoft.com/office/drawing/2014/main" id="{4B4085DE-2E57-4241-A1BA-931945CCE61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1" name="Picture 10" descr="Logo, company name&#10;&#10;Description automatically generated">
            <a:extLst>
              <a:ext uri="{FF2B5EF4-FFF2-40B4-BE49-F238E27FC236}">
                <a16:creationId xmlns:a16="http://schemas.microsoft.com/office/drawing/2014/main" id="{B6941D3F-6CCD-2C4C-B8C8-DA7B0E6013D6}"/>
              </a:ext>
            </a:extLst>
          </p:cNvPr>
          <p:cNvPicPr>
            <a:picLocks noChangeAspect="1"/>
          </p:cNvPicPr>
          <p:nvPr/>
        </p:nvPicPr>
        <p:blipFill>
          <a:blip r:embed="rId4"/>
          <a:stretch>
            <a:fillRect/>
          </a:stretch>
        </p:blipFill>
        <p:spPr>
          <a:xfrm>
            <a:off x="569170" y="11747"/>
            <a:ext cx="1638392" cy="1159148"/>
          </a:xfrm>
          <a:prstGeom prst="rect">
            <a:avLst/>
          </a:prstGeom>
        </p:spPr>
      </p:pic>
    </p:spTree>
    <p:extLst>
      <p:ext uri="{BB962C8B-B14F-4D97-AF65-F5344CB8AC3E}">
        <p14:creationId xmlns:p14="http://schemas.microsoft.com/office/powerpoint/2010/main" val="17652399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Legal Recognition</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10" y="1092857"/>
            <a:ext cx="4180720" cy="4389120"/>
          </a:xfrm>
        </p:spPr>
        <p:txBody>
          <a:bodyPr anchor="ctr">
            <a:normAutofit/>
          </a:bodyPr>
          <a:lstStyle/>
          <a:p>
            <a:pPr marL="0" indent="0">
              <a:buNone/>
            </a:pPr>
            <a:r>
              <a:rPr lang="en-GB" sz="2400" dirty="0"/>
              <a:t>Any related measures should, wherever possible, be developed with the full and effective involvement of the relevant right-holders and stakeholders. </a:t>
            </a:r>
          </a:p>
          <a:p>
            <a:pPr marL="0" indent="0">
              <a:buNone/>
            </a:pPr>
            <a:endParaRPr lang="en-GB" sz="2400" dirty="0"/>
          </a:p>
          <a:p>
            <a:pPr marL="0" indent="0">
              <a:buNone/>
            </a:pPr>
            <a:r>
              <a:rPr lang="en-GB" sz="2400" dirty="0"/>
              <a:t>The forms of legal recognition applied to sites should be agreed with the legitimate authority.</a:t>
            </a:r>
          </a:p>
        </p:txBody>
      </p:sp>
      <p:pic>
        <p:nvPicPr>
          <p:cNvPr id="7" name="Picture 6" descr="A picture containing light&#10;&#10;Description automatically generated">
            <a:extLst>
              <a:ext uri="{FF2B5EF4-FFF2-40B4-BE49-F238E27FC236}">
                <a16:creationId xmlns:a16="http://schemas.microsoft.com/office/drawing/2014/main" id="{95946298-A5E1-9A4F-B7AC-6BD55BA572D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9" name="Picture 8" descr="Logo, company name&#10;&#10;Description automatically generated">
            <a:extLst>
              <a:ext uri="{FF2B5EF4-FFF2-40B4-BE49-F238E27FC236}">
                <a16:creationId xmlns:a16="http://schemas.microsoft.com/office/drawing/2014/main" id="{A0744954-E2AD-1048-B65E-7C05CC7EEE44}"/>
              </a:ext>
            </a:extLst>
          </p:cNvPr>
          <p:cNvPicPr>
            <a:picLocks noChangeAspect="1"/>
          </p:cNvPicPr>
          <p:nvPr/>
        </p:nvPicPr>
        <p:blipFill>
          <a:blip r:embed="rId3"/>
          <a:stretch>
            <a:fillRect/>
          </a:stretch>
        </p:blipFill>
        <p:spPr>
          <a:xfrm>
            <a:off x="574443" y="-84759"/>
            <a:ext cx="1638392" cy="1159148"/>
          </a:xfrm>
          <a:prstGeom prst="rect">
            <a:avLst/>
          </a:prstGeom>
        </p:spPr>
      </p:pic>
    </p:spTree>
    <p:extLst>
      <p:ext uri="{BB962C8B-B14F-4D97-AF65-F5344CB8AC3E}">
        <p14:creationId xmlns:p14="http://schemas.microsoft.com/office/powerpoint/2010/main" val="14958298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Support</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439835" cy="4389120"/>
          </a:xfrm>
        </p:spPr>
        <p:txBody>
          <a:bodyPr anchor="ctr">
            <a:normAutofit/>
          </a:bodyPr>
          <a:lstStyle/>
          <a:p>
            <a:pPr marL="0" indent="0">
              <a:buNone/>
            </a:pPr>
            <a:r>
              <a:rPr lang="en-ZA" sz="2400" dirty="0"/>
              <a:t>Recognition of OECMs should be augmented by appropriate forms of support. </a:t>
            </a:r>
          </a:p>
          <a:p>
            <a:pPr marL="0" indent="0">
              <a:buNone/>
            </a:pPr>
            <a:endParaRPr lang="en-ZA" sz="2400" dirty="0"/>
          </a:p>
          <a:p>
            <a:pPr marL="0" indent="0">
              <a:buNone/>
            </a:pPr>
            <a:r>
              <a:rPr lang="en-ZA" sz="2400" dirty="0"/>
              <a:t>Support could include knowledge, technical capacity, financial contributions for training, financial incentives for current management activities (e.g. payment for ecosystem services) and institutions.</a:t>
            </a:r>
          </a:p>
        </p:txBody>
      </p:sp>
      <p:pic>
        <p:nvPicPr>
          <p:cNvPr id="7" name="Picture 6" descr="A picture containing light&#10;&#10;Description automatically generated">
            <a:extLst>
              <a:ext uri="{FF2B5EF4-FFF2-40B4-BE49-F238E27FC236}">
                <a16:creationId xmlns:a16="http://schemas.microsoft.com/office/drawing/2014/main" id="{E54FF04D-2D6F-8146-BA88-C743E1E2306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id="{ECE75985-9E14-5846-9476-F662FC72903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96770168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Support</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967562"/>
            <a:ext cx="4439835" cy="4514415"/>
          </a:xfrm>
        </p:spPr>
        <p:txBody>
          <a:bodyPr anchor="ctr">
            <a:normAutofit/>
          </a:bodyPr>
          <a:lstStyle/>
          <a:p>
            <a:pPr marL="0" indent="0">
              <a:buNone/>
            </a:pPr>
            <a:r>
              <a:rPr lang="en-ZA" sz="2400" dirty="0"/>
              <a:t> </a:t>
            </a:r>
          </a:p>
          <a:p>
            <a:pPr marL="0" indent="0">
              <a:buNone/>
            </a:pPr>
            <a:r>
              <a:rPr lang="en-ZA" sz="2400" dirty="0"/>
              <a:t>Support may also include increased security of land tenure, use, and access rights or context specific combinations.</a:t>
            </a:r>
          </a:p>
          <a:p>
            <a:pPr marL="0" indent="0">
              <a:buNone/>
            </a:pPr>
            <a:endParaRPr lang="en-ZA" sz="2400" dirty="0"/>
          </a:p>
          <a:p>
            <a:pPr marL="0" indent="0">
              <a:buNone/>
            </a:pPr>
            <a:endParaRPr lang="en-ZA" sz="2400" dirty="0"/>
          </a:p>
        </p:txBody>
      </p:sp>
      <p:pic>
        <p:nvPicPr>
          <p:cNvPr id="7" name="Picture 6" descr="A picture containing light&#10;&#10;Description automatically generated">
            <a:extLst>
              <a:ext uri="{FF2B5EF4-FFF2-40B4-BE49-F238E27FC236}">
                <a16:creationId xmlns:a16="http://schemas.microsoft.com/office/drawing/2014/main" id="{E54FF04D-2D6F-8146-BA88-C743E1E2306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id="{5B7825B9-695A-3A4C-92C4-5E547072F8D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6532759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a:solidFill>
                  <a:schemeClr val="tx1"/>
                </a:solidFill>
                <a:latin typeface="+mj-lt"/>
                <a:ea typeface="+mj-ea"/>
                <a:cs typeface="+mj-cs"/>
              </a:rPr>
              <a:t>REPORTING OECMs</a:t>
            </a:r>
          </a:p>
        </p:txBody>
      </p:sp>
      <p:sp>
        <p:nvSpPr>
          <p:cNvPr id="5" name="Text Placeholder 4">
            <a:extLst>
              <a:ext uri="{FF2B5EF4-FFF2-40B4-BE49-F238E27FC236}">
                <a16:creationId xmlns:a16="http://schemas.microsoft.com/office/drawing/2014/main"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a:solidFill>
                  <a:schemeClr val="tx1"/>
                </a:solidFill>
                <a:latin typeface="+mn-lt"/>
                <a:ea typeface="+mn-ea"/>
                <a:cs typeface="+mn-cs"/>
              </a:rPr>
              <a:t>MODULE E</a:t>
            </a:r>
          </a:p>
        </p:txBody>
      </p:sp>
      <p:sp>
        <p:nvSpPr>
          <p:cNvPr id="25" name="Rectangle 24">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id="{C20041A4-E10C-384F-B580-0CEA4B2BF30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id="{DB2A4021-58FE-3847-96E2-CC4FA3397AE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41173847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Why report?</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GB" sz="2400" dirty="0"/>
              <a:t>OECMs are likely to be widespread but they cannot be properly counted until they are identified and mapped. </a:t>
            </a:r>
          </a:p>
          <a:p>
            <a:pPr marL="0" indent="0">
              <a:buNone/>
            </a:pPr>
            <a:endParaRPr lang="en-GB" sz="2400" dirty="0"/>
          </a:p>
          <a:p>
            <a:pPr marL="0" indent="0">
              <a:buNone/>
            </a:pPr>
            <a:r>
              <a:rPr lang="en-GB" sz="2400" dirty="0"/>
              <a:t>Identifying and recognising OECMs helps to track achievement of national and global conservation targets. </a:t>
            </a:r>
          </a:p>
        </p:txBody>
      </p:sp>
      <p:pic>
        <p:nvPicPr>
          <p:cNvPr id="7" name="Picture 6" descr="A picture containing light&#10;&#10;Description automatically generated">
            <a:extLst>
              <a:ext uri="{FF2B5EF4-FFF2-40B4-BE49-F238E27FC236}">
                <a16:creationId xmlns:a16="http://schemas.microsoft.com/office/drawing/2014/main" id="{167E55AD-36AB-4A42-949A-D45EF3563C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id="{465F07D7-3AE0-DB4C-97A2-ACD95F17746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6528348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World Database on OECMs</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GB" sz="2400" dirty="0"/>
              <a:t>The World Database on OECMs has been established to help record all identified OECMs in a standardized way.</a:t>
            </a:r>
          </a:p>
          <a:p>
            <a:pPr marL="0" indent="0">
              <a:buNone/>
            </a:pPr>
            <a:endParaRPr lang="en-GB" sz="2400" dirty="0"/>
          </a:p>
          <a:p>
            <a:pPr marL="0" indent="0">
              <a:buNone/>
            </a:pPr>
            <a:r>
              <a:rPr lang="en-GB" sz="2400" dirty="0"/>
              <a:t>Once an OECM has been identified, it can be reported to the World Database on OECMs. </a:t>
            </a:r>
          </a:p>
        </p:txBody>
      </p:sp>
      <p:pic>
        <p:nvPicPr>
          <p:cNvPr id="7" name="Picture 6" descr="A picture containing light&#10;&#10;Description automatically generated">
            <a:extLst>
              <a:ext uri="{FF2B5EF4-FFF2-40B4-BE49-F238E27FC236}">
                <a16:creationId xmlns:a16="http://schemas.microsoft.com/office/drawing/2014/main" id="{167E55AD-36AB-4A42-949A-D45EF3563C9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id="{2A61A605-D621-6241-99B6-C08D42E0734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07547051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8"/>
            <a:ext cx="2752278" cy="1335550"/>
          </a:xfrm>
        </p:spPr>
        <p:txBody>
          <a:bodyPr>
            <a:normAutofit/>
          </a:bodyPr>
          <a:lstStyle/>
          <a:p>
            <a:r>
              <a:rPr lang="en-MY" sz="2800" b="1" dirty="0"/>
              <a:t>How to report</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254460" y="582007"/>
            <a:ext cx="4252565" cy="2999458"/>
          </a:xfrm>
        </p:spPr>
        <p:txBody>
          <a:bodyPr anchor="ctr">
            <a:normAutofit/>
          </a:bodyPr>
          <a:lstStyle/>
          <a:p>
            <a:pPr marL="0" indent="0">
              <a:buNone/>
            </a:pPr>
            <a:r>
              <a:rPr lang="en-GB" sz="2400" dirty="0"/>
              <a:t>Often this will be done by the national government, but private entities, Indigenous peoples and local communities can also report their sites to the World Database on OECMs.  </a:t>
            </a:r>
          </a:p>
        </p:txBody>
      </p:sp>
      <p:pic>
        <p:nvPicPr>
          <p:cNvPr id="7" name="Picture 6" descr="A picture containing light&#10;&#10;Description automatically generated">
            <a:extLst>
              <a:ext uri="{FF2B5EF4-FFF2-40B4-BE49-F238E27FC236}">
                <a16:creationId xmlns:a16="http://schemas.microsoft.com/office/drawing/2014/main" id="{167E55AD-36AB-4A42-949A-D45EF3563C9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grpSp>
        <p:nvGrpSpPr>
          <p:cNvPr id="8" name="Group 7">
            <a:extLst>
              <a:ext uri="{FF2B5EF4-FFF2-40B4-BE49-F238E27FC236}">
                <a16:creationId xmlns:a16="http://schemas.microsoft.com/office/drawing/2014/main" id="{D3E9BBE0-D0E3-EC40-9963-F130BB0FF7DB}"/>
              </a:ext>
            </a:extLst>
          </p:cNvPr>
          <p:cNvGrpSpPr/>
          <p:nvPr/>
        </p:nvGrpSpPr>
        <p:grpSpPr>
          <a:xfrm>
            <a:off x="1536404" y="3429000"/>
            <a:ext cx="6071191" cy="3329344"/>
            <a:chOff x="3487478" y="411749"/>
            <a:chExt cx="6071191" cy="3329344"/>
          </a:xfrm>
        </p:grpSpPr>
        <p:pic>
          <p:nvPicPr>
            <p:cNvPr id="9" name="Google Shape;145;p26">
              <a:extLst>
                <a:ext uri="{FF2B5EF4-FFF2-40B4-BE49-F238E27FC236}">
                  <a16:creationId xmlns:a16="http://schemas.microsoft.com/office/drawing/2014/main" id="{0363F394-DD2E-6C45-B962-E31B7AF4CDED}"/>
                </a:ext>
              </a:extLst>
            </p:cNvPr>
            <p:cNvPicPr preferRelativeResize="0"/>
            <p:nvPr/>
          </p:nvPicPr>
          <p:blipFill rotWithShape="1">
            <a:blip r:embed="rId3" cstate="email">
              <a:extLst>
                <a:ext uri="{28A0092B-C50C-407E-A947-70E740481C1C}">
                  <a14:useLocalDpi xmlns:a14="http://schemas.microsoft.com/office/drawing/2010/main"/>
                </a:ext>
              </a:extLst>
            </a:blip>
            <a:srcRect r="-813"/>
            <a:stretch/>
          </p:blipFill>
          <p:spPr>
            <a:xfrm>
              <a:off x="3487478" y="411749"/>
              <a:ext cx="6071191" cy="2906324"/>
            </a:xfrm>
            <a:prstGeom prst="rect">
              <a:avLst/>
            </a:prstGeom>
            <a:noFill/>
            <a:ln>
              <a:noFill/>
            </a:ln>
          </p:spPr>
        </p:pic>
        <p:sp>
          <p:nvSpPr>
            <p:cNvPr id="10" name="Google Shape;146;p26">
              <a:extLst>
                <a:ext uri="{FF2B5EF4-FFF2-40B4-BE49-F238E27FC236}">
                  <a16:creationId xmlns:a16="http://schemas.microsoft.com/office/drawing/2014/main" id="{BD47BA7D-BEA1-CB4F-B74D-32BD3A4152AF}"/>
                </a:ext>
              </a:extLst>
            </p:cNvPr>
            <p:cNvSpPr txBox="1"/>
            <p:nvPr/>
          </p:nvSpPr>
          <p:spPr>
            <a:xfrm>
              <a:off x="5023073" y="3365493"/>
              <a:ext cx="3000000" cy="375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u="sng" dirty="0">
                  <a:solidFill>
                    <a:schemeClr val="accent5"/>
                  </a:solidFill>
                  <a:hlinkClick r:id="rId4">
                    <a:extLst>
                      <a:ext uri="{A12FA001-AC4F-418D-AE19-62706E023703}">
                        <ahyp:hlinkClr xmlns:ahyp="http://schemas.microsoft.com/office/drawing/2018/hyperlinkcolor" val="tx"/>
                      </a:ext>
                    </a:extLst>
                  </a:hlinkClick>
                </a:rPr>
                <a:t>www.protectedplanet.net</a:t>
              </a:r>
              <a:r>
                <a:rPr lang="en" dirty="0">
                  <a:solidFill>
                    <a:schemeClr val="dk1"/>
                  </a:solidFill>
                </a:rPr>
                <a:t> </a:t>
              </a:r>
              <a:endParaRPr sz="1800" dirty="0"/>
            </a:p>
          </p:txBody>
        </p:sp>
      </p:grpSp>
      <p:pic>
        <p:nvPicPr>
          <p:cNvPr id="11" name="Picture 10" descr="A close up of a sign&#10;&#10;Description automatically generated">
            <a:extLst>
              <a:ext uri="{FF2B5EF4-FFF2-40B4-BE49-F238E27FC236}">
                <a16:creationId xmlns:a16="http://schemas.microsoft.com/office/drawing/2014/main" id="{2973C61C-4014-F048-999A-C8CA60F5437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193007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0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How to report</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GB" sz="2800" dirty="0"/>
              <a:t>Government agencies can provide their data direct to the WD-OECM. </a:t>
            </a:r>
          </a:p>
          <a:p>
            <a:pPr marL="0" indent="0">
              <a:buNone/>
            </a:pPr>
            <a:endParaRPr lang="en-GB" sz="2800" dirty="0"/>
          </a:p>
          <a:p>
            <a:pPr marL="0" indent="0">
              <a:buNone/>
            </a:pPr>
            <a:r>
              <a:rPr lang="en-GB" sz="2800" dirty="0"/>
              <a:t>Data from private entities, Indigenous Peoples and local communities must first be verified. </a:t>
            </a:r>
          </a:p>
        </p:txBody>
      </p:sp>
      <p:pic>
        <p:nvPicPr>
          <p:cNvPr id="7" name="Picture 6" descr="A picture containing light&#10;&#10;Description automatically generated">
            <a:extLst>
              <a:ext uri="{FF2B5EF4-FFF2-40B4-BE49-F238E27FC236}">
                <a16:creationId xmlns:a16="http://schemas.microsoft.com/office/drawing/2014/main" id="{167E55AD-36AB-4A42-949A-D45EF3563C9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id="{964B7DE5-6138-EB46-BC55-19F846D01C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8473753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How to report</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252565" cy="4389120"/>
          </a:xfrm>
        </p:spPr>
        <p:txBody>
          <a:bodyPr anchor="ctr">
            <a:normAutofit/>
          </a:bodyPr>
          <a:lstStyle/>
          <a:p>
            <a:pPr marL="0" indent="0">
              <a:buNone/>
            </a:pPr>
            <a:r>
              <a:rPr lang="en-GB" sz="2800" dirty="0"/>
              <a:t>Data needs to be provided in a specific format. This is described in more detail in the User Manual:</a:t>
            </a:r>
          </a:p>
          <a:p>
            <a:pPr marL="0" indent="0">
              <a:buNone/>
            </a:pPr>
            <a:endParaRPr lang="en-GB" sz="2800" dirty="0"/>
          </a:p>
          <a:p>
            <a:pPr marL="0" indent="0">
              <a:buNone/>
            </a:pPr>
            <a:r>
              <a:rPr lang="en-GB" sz="2400" dirty="0">
                <a:hlinkClick r:id="rId2"/>
              </a:rPr>
              <a:t>www.wcmc.io/WDPA_Manual</a:t>
            </a:r>
            <a:r>
              <a:rPr lang="en-GB" sz="2400" dirty="0"/>
              <a:t> </a:t>
            </a:r>
          </a:p>
        </p:txBody>
      </p:sp>
      <p:pic>
        <p:nvPicPr>
          <p:cNvPr id="7" name="Picture 6" descr="A picture containing light&#10;&#10;Description automatically generated">
            <a:extLst>
              <a:ext uri="{FF2B5EF4-FFF2-40B4-BE49-F238E27FC236}">
                <a16:creationId xmlns:a16="http://schemas.microsoft.com/office/drawing/2014/main" id="{167E55AD-36AB-4A42-949A-D45EF3563C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id="{964B7DE5-6138-EB46-BC55-19F846D01C1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6531754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How to report</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3839607" y="1092857"/>
            <a:ext cx="4592468" cy="4389120"/>
          </a:xfrm>
        </p:spPr>
        <p:txBody>
          <a:bodyPr anchor="ctr">
            <a:normAutofit/>
          </a:bodyPr>
          <a:lstStyle/>
          <a:p>
            <a:pPr marL="742950" indent="-742950">
              <a:buFont typeface="+mj-lt"/>
              <a:buAutoNum type="arabicPeriod"/>
            </a:pPr>
            <a:r>
              <a:rPr lang="en-GB" sz="2400" dirty="0"/>
              <a:t>Ensure the area is outside of a protected area. </a:t>
            </a:r>
          </a:p>
          <a:p>
            <a:pPr marL="742950" indent="-742950">
              <a:buFont typeface="+mj-lt"/>
              <a:buAutoNum type="arabicPeriod"/>
            </a:pPr>
            <a:r>
              <a:rPr lang="en-GB" sz="2400" dirty="0"/>
              <a:t>Consent should be sought from the governance authority (the people who make decisions about how the OECM is managed)</a:t>
            </a:r>
          </a:p>
          <a:p>
            <a:pPr marL="742950" indent="-742950">
              <a:buFont typeface="+mj-lt"/>
              <a:buAutoNum type="arabicPeriod"/>
            </a:pPr>
            <a:r>
              <a:rPr lang="en-GB" sz="2400" dirty="0"/>
              <a:t>Format the data correctly</a:t>
            </a:r>
          </a:p>
          <a:p>
            <a:pPr marL="742950" indent="-742950">
              <a:buFont typeface="+mj-lt"/>
              <a:buAutoNum type="arabicPeriod"/>
            </a:pPr>
            <a:r>
              <a:rPr lang="en-GB" sz="2400" dirty="0"/>
              <a:t>Send the data to </a:t>
            </a:r>
            <a:r>
              <a:rPr lang="en-GB" sz="2400" dirty="0">
                <a:hlinkClick r:id="rId2"/>
              </a:rPr>
              <a:t>protectedareas@unep-wcmc.org</a:t>
            </a:r>
            <a:r>
              <a:rPr lang="en-GB" sz="2400" dirty="0"/>
              <a:t> </a:t>
            </a:r>
          </a:p>
        </p:txBody>
      </p:sp>
      <p:pic>
        <p:nvPicPr>
          <p:cNvPr id="7" name="Picture 6" descr="A picture containing light&#10;&#10;Description automatically generated">
            <a:extLst>
              <a:ext uri="{FF2B5EF4-FFF2-40B4-BE49-F238E27FC236}">
                <a16:creationId xmlns:a16="http://schemas.microsoft.com/office/drawing/2014/main" id="{167E55AD-36AB-4A42-949A-D45EF3563C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id="{4340599B-AE05-DD43-8FCF-4E99C767764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90927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70DFA0FD-AB28-4B25-B870-4D2BBC35BA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large waterfall in a forest&#10;&#10;Description automatically generated">
            <a:extLst>
              <a:ext uri="{FF2B5EF4-FFF2-40B4-BE49-F238E27FC236}">
                <a16:creationId xmlns:a16="http://schemas.microsoft.com/office/drawing/2014/main" id="{F9A02002-4150-4746-8883-E2555634518D}"/>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rot="16200000">
            <a:off x="3344289" y="1031193"/>
            <a:ext cx="6858000" cy="4795614"/>
          </a:xfrm>
          <a:prstGeom prst="rect">
            <a:avLst/>
          </a:prstGeom>
        </p:spPr>
      </p:pic>
      <p:grpSp>
        <p:nvGrpSpPr>
          <p:cNvPr id="30" name="Group 29">
            <a:extLst>
              <a:ext uri="{FF2B5EF4-FFF2-40B4-BE49-F238E27FC236}">
                <a16:creationId xmlns:a16="http://schemas.microsoft.com/office/drawing/2014/main" id="{0D628DFB-9CD1-4E2B-8B44-9FDF7E80F6D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84674" y="0"/>
            <a:ext cx="4986424" cy="6858000"/>
            <a:chOff x="5705128" y="0"/>
            <a:chExt cx="6648564" cy="6858000"/>
          </a:xfrm>
        </p:grpSpPr>
        <p:sp>
          <p:nvSpPr>
            <p:cNvPr id="31" name="Freeform: Shape 30">
              <a:extLst>
                <a:ext uri="{FF2B5EF4-FFF2-40B4-BE49-F238E27FC236}">
                  <a16:creationId xmlns:a16="http://schemas.microsoft.com/office/drawing/2014/main" id="{4CB07514-66C4-498E-85FA-6CCDFB2531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8018" y="0"/>
              <a:ext cx="6485674" cy="6858000"/>
            </a:xfrm>
            <a:custGeom>
              <a:avLst/>
              <a:gdLst>
                <a:gd name="connsiteX0" fmla="*/ 1720317 w 6237794"/>
                <a:gd name="connsiteY0" fmla="*/ 0 h 6858000"/>
                <a:gd name="connsiteX1" fmla="*/ 2433560 w 6237794"/>
                <a:gd name="connsiteY1" fmla="*/ 0 h 6858000"/>
                <a:gd name="connsiteX2" fmla="*/ 2351473 w 6237794"/>
                <a:gd name="connsiteY2" fmla="*/ 41605 h 6858000"/>
                <a:gd name="connsiteX3" fmla="*/ 1473152 w 6237794"/>
                <a:gd name="connsiteY3" fmla="*/ 667521 h 6858000"/>
                <a:gd name="connsiteX4" fmla="*/ 982876 w 6237794"/>
                <a:gd name="connsiteY4" fmla="*/ 1193803 h 6858000"/>
                <a:gd name="connsiteX5" fmla="*/ 595242 w 6237794"/>
                <a:gd name="connsiteY5" fmla="*/ 1798192 h 6858000"/>
                <a:gd name="connsiteX6" fmla="*/ 332174 w 6237794"/>
                <a:gd name="connsiteY6" fmla="*/ 2466315 h 6858000"/>
                <a:gd name="connsiteX7" fmla="*/ 236500 w 6237794"/>
                <a:gd name="connsiteY7" fmla="*/ 3178573 h 6858000"/>
                <a:gd name="connsiteX8" fmla="*/ 276860 w 6237794"/>
                <a:gd name="connsiteY8" fmla="*/ 3527298 h 6858000"/>
                <a:gd name="connsiteX9" fmla="*/ 396054 w 6237794"/>
                <a:gd name="connsiteY9" fmla="*/ 3853520 h 6858000"/>
                <a:gd name="connsiteX10" fmla="*/ 479243 w 6237794"/>
                <a:gd name="connsiteY10" fmla="*/ 4007121 h 6858000"/>
                <a:gd name="connsiteX11" fmla="*/ 574772 w 6237794"/>
                <a:gd name="connsiteY11" fmla="*/ 4155787 h 6858000"/>
                <a:gd name="connsiteX12" fmla="*/ 795447 w 6237794"/>
                <a:gd name="connsiteY12" fmla="*/ 4443100 h 6858000"/>
                <a:gd name="connsiteX13" fmla="*/ 1034270 w 6237794"/>
                <a:gd name="connsiteY13" fmla="*/ 4732591 h 6858000"/>
                <a:gd name="connsiteX14" fmla="*/ 1153028 w 6237794"/>
                <a:gd name="connsiteY14" fmla="*/ 4883725 h 6858000"/>
                <a:gd name="connsiteX15" fmla="*/ 1210084 w 6237794"/>
                <a:gd name="connsiteY15" fmla="*/ 4957912 h 6858000"/>
                <a:gd name="connsiteX16" fmla="*/ 1265979 w 6237794"/>
                <a:gd name="connsiteY16" fmla="*/ 5028906 h 6858000"/>
                <a:gd name="connsiteX17" fmla="*/ 1746238 w 6237794"/>
                <a:gd name="connsiteY17" fmla="*/ 5553590 h 6858000"/>
                <a:gd name="connsiteX18" fmla="*/ 2001611 w 6237794"/>
                <a:gd name="connsiteY18" fmla="*/ 5789654 h 6858000"/>
                <a:gd name="connsiteX19" fmla="*/ 2269035 w 6237794"/>
                <a:gd name="connsiteY19" fmla="*/ 6007280 h 6858000"/>
                <a:gd name="connsiteX20" fmla="*/ 2866455 w 6237794"/>
                <a:gd name="connsiteY20" fmla="*/ 6351505 h 6858000"/>
                <a:gd name="connsiteX21" fmla="*/ 3200661 w 6237794"/>
                <a:gd name="connsiteY21" fmla="*/ 6448777 h 6858000"/>
                <a:gd name="connsiteX22" fmla="*/ 3286318 w 6237794"/>
                <a:gd name="connsiteY22" fmla="*/ 6465908 h 6858000"/>
                <a:gd name="connsiteX23" fmla="*/ 3372701 w 6237794"/>
                <a:gd name="connsiteY23" fmla="*/ 6480281 h 6858000"/>
                <a:gd name="connsiteX24" fmla="*/ 3547063 w 6237794"/>
                <a:gd name="connsiteY24" fmla="*/ 6500896 h 6858000"/>
                <a:gd name="connsiteX25" fmla="*/ 3634753 w 6237794"/>
                <a:gd name="connsiteY25" fmla="*/ 6507575 h 6858000"/>
                <a:gd name="connsiteX26" fmla="*/ 3722733 w 6237794"/>
                <a:gd name="connsiteY26" fmla="*/ 6512221 h 6858000"/>
                <a:gd name="connsiteX27" fmla="*/ 3811003 w 6237794"/>
                <a:gd name="connsiteY27" fmla="*/ 6514253 h 6858000"/>
                <a:gd name="connsiteX28" fmla="*/ 3899418 w 6237794"/>
                <a:gd name="connsiteY28" fmla="*/ 6513817 h 6858000"/>
                <a:gd name="connsiteX29" fmla="*/ 3943698 w 6237794"/>
                <a:gd name="connsiteY29" fmla="*/ 6513381 h 6858000"/>
                <a:gd name="connsiteX30" fmla="*/ 3986381 w 6237794"/>
                <a:gd name="connsiteY30" fmla="*/ 6511495 h 6858000"/>
                <a:gd name="connsiteX31" fmla="*/ 4028919 w 6237794"/>
                <a:gd name="connsiteY31" fmla="*/ 6509317 h 6858000"/>
                <a:gd name="connsiteX32" fmla="*/ 4071312 w 6237794"/>
                <a:gd name="connsiteY32" fmla="*/ 6505833 h 6858000"/>
                <a:gd name="connsiteX33" fmla="*/ 4239432 w 6237794"/>
                <a:gd name="connsiteY33" fmla="*/ 6485072 h 6858000"/>
                <a:gd name="connsiteX34" fmla="*/ 4879826 w 6237794"/>
                <a:gd name="connsiteY34" fmla="*/ 6274849 h 6858000"/>
                <a:gd name="connsiteX35" fmla="*/ 5471439 w 6237794"/>
                <a:gd name="connsiteY35" fmla="*/ 5906235 h 6858000"/>
                <a:gd name="connsiteX36" fmla="*/ 5614877 w 6237794"/>
                <a:gd name="connsiteY36" fmla="*/ 5797930 h 6858000"/>
                <a:gd name="connsiteX37" fmla="*/ 5758316 w 6237794"/>
                <a:gd name="connsiteY37" fmla="*/ 5685995 h 6858000"/>
                <a:gd name="connsiteX38" fmla="*/ 6048824 w 6237794"/>
                <a:gd name="connsiteY38" fmla="*/ 5453705 h 6858000"/>
                <a:gd name="connsiteX39" fmla="*/ 6237794 w 6237794"/>
                <a:gd name="connsiteY39" fmla="*/ 5308644 h 6858000"/>
                <a:gd name="connsiteX40" fmla="*/ 6237794 w 6237794"/>
                <a:gd name="connsiteY40" fmla="*/ 6081399 h 6858000"/>
                <a:gd name="connsiteX41" fmla="*/ 6123011 w 6237794"/>
                <a:gd name="connsiteY41" fmla="*/ 6166399 h 6858000"/>
                <a:gd name="connsiteX42" fmla="*/ 5965925 w 6237794"/>
                <a:gd name="connsiteY42" fmla="*/ 6278479 h 6858000"/>
                <a:gd name="connsiteX43" fmla="*/ 5803903 w 6237794"/>
                <a:gd name="connsiteY43" fmla="*/ 6387364 h 6858000"/>
                <a:gd name="connsiteX44" fmla="*/ 5463744 w 6237794"/>
                <a:gd name="connsiteY44" fmla="*/ 6591780 h 6858000"/>
                <a:gd name="connsiteX45" fmla="*/ 5097888 w 6237794"/>
                <a:gd name="connsiteY45" fmla="*/ 6765562 h 6858000"/>
                <a:gd name="connsiteX46" fmla="*/ 4905602 w 6237794"/>
                <a:gd name="connsiteY46" fmla="*/ 6836446 h 6858000"/>
                <a:gd name="connsiteX47" fmla="*/ 4831447 w 6237794"/>
                <a:gd name="connsiteY47" fmla="*/ 6858000 h 6858000"/>
                <a:gd name="connsiteX48" fmla="*/ 3036485 w 6237794"/>
                <a:gd name="connsiteY48" fmla="*/ 6858000 h 6858000"/>
                <a:gd name="connsiteX49" fmla="*/ 2911533 w 6237794"/>
                <a:gd name="connsiteY49" fmla="*/ 6825558 h 6858000"/>
                <a:gd name="connsiteX50" fmla="*/ 2719386 w 6237794"/>
                <a:gd name="connsiteY50" fmla="*/ 6767158 h 6858000"/>
                <a:gd name="connsiteX51" fmla="*/ 1980415 w 6237794"/>
                <a:gd name="connsiteY51" fmla="*/ 6440210 h 6858000"/>
                <a:gd name="connsiteX52" fmla="*/ 1357588 w 6237794"/>
                <a:gd name="connsiteY52" fmla="*/ 5931206 h 6858000"/>
                <a:gd name="connsiteX53" fmla="*/ 1105118 w 6237794"/>
                <a:gd name="connsiteY53" fmla="*/ 5624874 h 6858000"/>
                <a:gd name="connsiteX54" fmla="*/ 884588 w 6237794"/>
                <a:gd name="connsiteY54" fmla="*/ 5300539 h 6858000"/>
                <a:gd name="connsiteX55" fmla="*/ 833049 w 6237794"/>
                <a:gd name="connsiteY55" fmla="*/ 5217931 h 6858000"/>
                <a:gd name="connsiteX56" fmla="*/ 783833 w 6237794"/>
                <a:gd name="connsiteY56" fmla="*/ 5137791 h 6858000"/>
                <a:gd name="connsiteX57" fmla="*/ 686706 w 6237794"/>
                <a:gd name="connsiteY57" fmla="*/ 4982447 h 6858000"/>
                <a:gd name="connsiteX58" fmla="*/ 485485 w 6237794"/>
                <a:gd name="connsiteY58" fmla="*/ 4665082 h 6858000"/>
                <a:gd name="connsiteX59" fmla="*/ 289055 w 6237794"/>
                <a:gd name="connsiteY59" fmla="*/ 4329568 h 6858000"/>
                <a:gd name="connsiteX60" fmla="*/ 200495 w 6237794"/>
                <a:gd name="connsiteY60" fmla="*/ 4151721 h 6858000"/>
                <a:gd name="connsiteX61" fmla="*/ 125291 w 6237794"/>
                <a:gd name="connsiteY61" fmla="*/ 3965600 h 6858000"/>
                <a:gd name="connsiteX62" fmla="*/ 67654 w 6237794"/>
                <a:gd name="connsiteY62" fmla="*/ 3772509 h 6858000"/>
                <a:gd name="connsiteX63" fmla="*/ 46168 w 6237794"/>
                <a:gd name="connsiteY63" fmla="*/ 3674076 h 6858000"/>
                <a:gd name="connsiteX64" fmla="*/ 36731 w 6237794"/>
                <a:gd name="connsiteY64" fmla="*/ 3624714 h 6858000"/>
                <a:gd name="connsiteX65" fmla="*/ 28891 w 6237794"/>
                <a:gd name="connsiteY65" fmla="*/ 3575208 h 6858000"/>
                <a:gd name="connsiteX66" fmla="*/ 0 w 6237794"/>
                <a:gd name="connsiteY66" fmla="*/ 3178573 h 6858000"/>
                <a:gd name="connsiteX67" fmla="*/ 80575 w 6237794"/>
                <a:gd name="connsiteY67" fmla="*/ 2405774 h 6858000"/>
                <a:gd name="connsiteX68" fmla="*/ 322737 w 6237794"/>
                <a:gd name="connsiteY68" fmla="*/ 1665351 h 6858000"/>
                <a:gd name="connsiteX69" fmla="*/ 1230700 w 6237794"/>
                <a:gd name="connsiteY69" fmla="*/ 407938 h 6858000"/>
                <a:gd name="connsiteX70" fmla="*/ 1521825 w 6237794"/>
                <a:gd name="connsiteY70" fmla="*/ 1494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237794" h="6858000">
                  <a:moveTo>
                    <a:pt x="1720317" y="0"/>
                  </a:moveTo>
                  <a:lnTo>
                    <a:pt x="2433560" y="0"/>
                  </a:lnTo>
                  <a:lnTo>
                    <a:pt x="2351473" y="41605"/>
                  </a:lnTo>
                  <a:cubicBezTo>
                    <a:pt x="2036528" y="216271"/>
                    <a:pt x="1740794" y="426339"/>
                    <a:pt x="1473152" y="667521"/>
                  </a:cubicBezTo>
                  <a:cubicBezTo>
                    <a:pt x="1295305" y="828818"/>
                    <a:pt x="1130525" y="1004777"/>
                    <a:pt x="982876" y="1193803"/>
                  </a:cubicBezTo>
                  <a:cubicBezTo>
                    <a:pt x="834936" y="1382538"/>
                    <a:pt x="704418" y="1584921"/>
                    <a:pt x="595242" y="1798192"/>
                  </a:cubicBezTo>
                  <a:cubicBezTo>
                    <a:pt x="486066" y="2011317"/>
                    <a:pt x="395183" y="2234461"/>
                    <a:pt x="332174" y="2466315"/>
                  </a:cubicBezTo>
                  <a:cubicBezTo>
                    <a:pt x="269166" y="2697588"/>
                    <a:pt x="236355" y="2938008"/>
                    <a:pt x="236500" y="3178573"/>
                  </a:cubicBezTo>
                  <a:cubicBezTo>
                    <a:pt x="237807" y="3296751"/>
                    <a:pt x="249421" y="3414057"/>
                    <a:pt x="276860" y="3527298"/>
                  </a:cubicBezTo>
                  <a:cubicBezTo>
                    <a:pt x="303864" y="3640684"/>
                    <a:pt x="345821" y="3749135"/>
                    <a:pt x="396054" y="3853520"/>
                  </a:cubicBezTo>
                  <a:cubicBezTo>
                    <a:pt x="421461" y="3905640"/>
                    <a:pt x="449626" y="3956743"/>
                    <a:pt x="479243" y="4007121"/>
                  </a:cubicBezTo>
                  <a:cubicBezTo>
                    <a:pt x="509295" y="4057354"/>
                    <a:pt x="541380" y="4106861"/>
                    <a:pt x="574772" y="4155787"/>
                  </a:cubicBezTo>
                  <a:cubicBezTo>
                    <a:pt x="642426" y="4253348"/>
                    <a:pt x="717630" y="4348007"/>
                    <a:pt x="795447" y="4443100"/>
                  </a:cubicBezTo>
                  <a:cubicBezTo>
                    <a:pt x="873264" y="4538339"/>
                    <a:pt x="954565" y="4633577"/>
                    <a:pt x="1034270" y="4732591"/>
                  </a:cubicBezTo>
                  <a:cubicBezTo>
                    <a:pt x="1074195" y="4781952"/>
                    <a:pt x="1113684" y="4832476"/>
                    <a:pt x="1153028" y="4883725"/>
                  </a:cubicBezTo>
                  <a:lnTo>
                    <a:pt x="1210084" y="4957912"/>
                  </a:lnTo>
                  <a:cubicBezTo>
                    <a:pt x="1228813" y="4981576"/>
                    <a:pt x="1246670" y="5005822"/>
                    <a:pt x="1265979" y="5028906"/>
                  </a:cubicBezTo>
                  <a:cubicBezTo>
                    <a:pt x="1416677" y="5216770"/>
                    <a:pt x="1580151" y="5389681"/>
                    <a:pt x="1746238" y="5553590"/>
                  </a:cubicBezTo>
                  <a:cubicBezTo>
                    <a:pt x="1829717" y="5635182"/>
                    <a:pt x="1914648" y="5714015"/>
                    <a:pt x="2001611" y="5789654"/>
                  </a:cubicBezTo>
                  <a:cubicBezTo>
                    <a:pt x="2088575" y="5865293"/>
                    <a:pt x="2177135" y="5938465"/>
                    <a:pt x="2269035" y="6007280"/>
                  </a:cubicBezTo>
                  <a:cubicBezTo>
                    <a:pt x="2452108" y="6145202"/>
                    <a:pt x="2649554" y="6268461"/>
                    <a:pt x="2866455" y="6351505"/>
                  </a:cubicBezTo>
                  <a:cubicBezTo>
                    <a:pt x="2974615" y="6393027"/>
                    <a:pt x="3086694" y="6424821"/>
                    <a:pt x="3200661" y="6448777"/>
                  </a:cubicBezTo>
                  <a:cubicBezTo>
                    <a:pt x="3229262" y="6454438"/>
                    <a:pt x="3257572" y="6460971"/>
                    <a:pt x="3286318" y="6465908"/>
                  </a:cubicBezTo>
                  <a:lnTo>
                    <a:pt x="3372701" y="6480281"/>
                  </a:lnTo>
                  <a:cubicBezTo>
                    <a:pt x="3430628" y="6487975"/>
                    <a:pt x="3488556" y="6496106"/>
                    <a:pt x="3547063" y="6500896"/>
                  </a:cubicBezTo>
                  <a:cubicBezTo>
                    <a:pt x="3576245" y="6503654"/>
                    <a:pt x="3605426" y="6506268"/>
                    <a:pt x="3634753" y="6507575"/>
                  </a:cubicBezTo>
                  <a:cubicBezTo>
                    <a:pt x="3664079" y="6509026"/>
                    <a:pt x="3693261" y="6511350"/>
                    <a:pt x="3722733" y="6512221"/>
                  </a:cubicBezTo>
                  <a:lnTo>
                    <a:pt x="3811003" y="6514253"/>
                  </a:lnTo>
                  <a:cubicBezTo>
                    <a:pt x="3840329" y="6514979"/>
                    <a:pt x="3869946" y="6513963"/>
                    <a:pt x="3899418" y="6513817"/>
                  </a:cubicBezTo>
                  <a:lnTo>
                    <a:pt x="3943698" y="6513381"/>
                  </a:lnTo>
                  <a:cubicBezTo>
                    <a:pt x="3958071" y="6512946"/>
                    <a:pt x="3972154" y="6512075"/>
                    <a:pt x="3986381" y="6511495"/>
                  </a:cubicBezTo>
                  <a:cubicBezTo>
                    <a:pt x="4000609" y="6510768"/>
                    <a:pt x="4014837" y="6510333"/>
                    <a:pt x="4028919" y="6509317"/>
                  </a:cubicBezTo>
                  <a:lnTo>
                    <a:pt x="4071312" y="6505833"/>
                  </a:lnTo>
                  <a:cubicBezTo>
                    <a:pt x="4127788" y="6501332"/>
                    <a:pt x="4183828" y="6493782"/>
                    <a:pt x="4239432" y="6485072"/>
                  </a:cubicBezTo>
                  <a:cubicBezTo>
                    <a:pt x="4461994" y="6448195"/>
                    <a:pt x="4675992" y="6376041"/>
                    <a:pt x="4879826" y="6274849"/>
                  </a:cubicBezTo>
                  <a:cubicBezTo>
                    <a:pt x="5084386" y="6174820"/>
                    <a:pt x="5279074" y="6046770"/>
                    <a:pt x="5471439" y="5906235"/>
                  </a:cubicBezTo>
                  <a:cubicBezTo>
                    <a:pt x="5519494" y="5871246"/>
                    <a:pt x="5567258" y="5834806"/>
                    <a:pt x="5614877" y="5797930"/>
                  </a:cubicBezTo>
                  <a:cubicBezTo>
                    <a:pt x="5662787" y="5761199"/>
                    <a:pt x="5710551" y="5723887"/>
                    <a:pt x="5758316" y="5685995"/>
                  </a:cubicBezTo>
                  <a:lnTo>
                    <a:pt x="6048824" y="5453705"/>
                  </a:lnTo>
                  <a:lnTo>
                    <a:pt x="6237794" y="5308644"/>
                  </a:lnTo>
                  <a:lnTo>
                    <a:pt x="6237794" y="6081399"/>
                  </a:lnTo>
                  <a:lnTo>
                    <a:pt x="6123011" y="6166399"/>
                  </a:lnTo>
                  <a:cubicBezTo>
                    <a:pt x="6071326" y="6204001"/>
                    <a:pt x="6019061" y="6241458"/>
                    <a:pt x="5965925" y="6278479"/>
                  </a:cubicBezTo>
                  <a:cubicBezTo>
                    <a:pt x="5912644" y="6315210"/>
                    <a:pt x="5858927" y="6351650"/>
                    <a:pt x="5803903" y="6387364"/>
                  </a:cubicBezTo>
                  <a:cubicBezTo>
                    <a:pt x="5694437" y="6458938"/>
                    <a:pt x="5581486" y="6528335"/>
                    <a:pt x="5463744" y="6591780"/>
                  </a:cubicBezTo>
                  <a:cubicBezTo>
                    <a:pt x="5346147" y="6655514"/>
                    <a:pt x="5224486" y="6714748"/>
                    <a:pt x="5097888" y="6765562"/>
                  </a:cubicBezTo>
                  <a:cubicBezTo>
                    <a:pt x="5034879" y="6791332"/>
                    <a:pt x="4970700" y="6815005"/>
                    <a:pt x="4905602" y="6836446"/>
                  </a:cubicBezTo>
                  <a:lnTo>
                    <a:pt x="4831447" y="6858000"/>
                  </a:lnTo>
                  <a:lnTo>
                    <a:pt x="3036485" y="6858000"/>
                  </a:lnTo>
                  <a:lnTo>
                    <a:pt x="2911533" y="6825558"/>
                  </a:lnTo>
                  <a:cubicBezTo>
                    <a:pt x="2847182" y="6807410"/>
                    <a:pt x="2783121" y="6787919"/>
                    <a:pt x="2719386" y="6767158"/>
                  </a:cubicBezTo>
                  <a:cubicBezTo>
                    <a:pt x="2464884" y="6683389"/>
                    <a:pt x="2213285" y="6579149"/>
                    <a:pt x="1980415" y="6440210"/>
                  </a:cubicBezTo>
                  <a:cubicBezTo>
                    <a:pt x="1747399" y="6301563"/>
                    <a:pt x="1539355" y="6125749"/>
                    <a:pt x="1357588" y="5931206"/>
                  </a:cubicBezTo>
                  <a:cubicBezTo>
                    <a:pt x="1266269" y="5834080"/>
                    <a:pt x="1183226" y="5730711"/>
                    <a:pt x="1105118" y="5624874"/>
                  </a:cubicBezTo>
                  <a:cubicBezTo>
                    <a:pt x="1027446" y="5518601"/>
                    <a:pt x="953549" y="5410732"/>
                    <a:pt x="884588" y="5300539"/>
                  </a:cubicBezTo>
                  <a:cubicBezTo>
                    <a:pt x="866876" y="5273245"/>
                    <a:pt x="850180" y="5245516"/>
                    <a:pt x="833049" y="5217931"/>
                  </a:cubicBezTo>
                  <a:lnTo>
                    <a:pt x="783833" y="5137791"/>
                  </a:lnTo>
                  <a:cubicBezTo>
                    <a:pt x="752328" y="5085962"/>
                    <a:pt x="719662" y="5034567"/>
                    <a:pt x="686706" y="4982447"/>
                  </a:cubicBezTo>
                  <a:lnTo>
                    <a:pt x="485485" y="4665082"/>
                  </a:lnTo>
                  <a:cubicBezTo>
                    <a:pt x="417976" y="4556922"/>
                    <a:pt x="351338" y="4445568"/>
                    <a:pt x="289055" y="4329568"/>
                  </a:cubicBezTo>
                  <a:cubicBezTo>
                    <a:pt x="257987" y="4271496"/>
                    <a:pt x="227934" y="4212408"/>
                    <a:pt x="200495" y="4151721"/>
                  </a:cubicBezTo>
                  <a:cubicBezTo>
                    <a:pt x="173201" y="4090891"/>
                    <a:pt x="147794" y="4028898"/>
                    <a:pt x="125291" y="3965600"/>
                  </a:cubicBezTo>
                  <a:cubicBezTo>
                    <a:pt x="103224" y="3902155"/>
                    <a:pt x="83624" y="3837840"/>
                    <a:pt x="67654" y="3772509"/>
                  </a:cubicBezTo>
                  <a:cubicBezTo>
                    <a:pt x="60105" y="3739843"/>
                    <a:pt x="52410" y="3707032"/>
                    <a:pt x="46168" y="3674076"/>
                  </a:cubicBezTo>
                  <a:lnTo>
                    <a:pt x="36731" y="3624714"/>
                  </a:lnTo>
                  <a:lnTo>
                    <a:pt x="28891" y="3575208"/>
                  </a:lnTo>
                  <a:cubicBezTo>
                    <a:pt x="8566" y="3442948"/>
                    <a:pt x="0" y="3310252"/>
                    <a:pt x="0" y="3178573"/>
                  </a:cubicBezTo>
                  <a:cubicBezTo>
                    <a:pt x="726" y="2919425"/>
                    <a:pt x="27730" y="2660277"/>
                    <a:pt x="80575" y="2405774"/>
                  </a:cubicBezTo>
                  <a:cubicBezTo>
                    <a:pt x="133276" y="2151417"/>
                    <a:pt x="213997" y="1901996"/>
                    <a:pt x="322737" y="1665351"/>
                  </a:cubicBezTo>
                  <a:cubicBezTo>
                    <a:pt x="541235" y="1192061"/>
                    <a:pt x="857875" y="768568"/>
                    <a:pt x="1230700" y="407938"/>
                  </a:cubicBezTo>
                  <a:cubicBezTo>
                    <a:pt x="1324124" y="317781"/>
                    <a:pt x="1421323" y="231579"/>
                    <a:pt x="1521825" y="14944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13BFB38F-216C-4A75-8C1C-DAF998A5CB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698" y="0"/>
              <a:ext cx="6477994" cy="6858000"/>
            </a:xfrm>
            <a:custGeom>
              <a:avLst/>
              <a:gdLst>
                <a:gd name="connsiteX0" fmla="*/ 5634917 w 6230407"/>
                <a:gd name="connsiteY0" fmla="*/ 0 h 6858000"/>
                <a:gd name="connsiteX1" fmla="*/ 6230407 w 6230407"/>
                <a:gd name="connsiteY1" fmla="*/ 0 h 6858000"/>
                <a:gd name="connsiteX2" fmla="*/ 6230407 w 6230407"/>
                <a:gd name="connsiteY2" fmla="*/ 322046 h 6858000"/>
                <a:gd name="connsiteX3" fmla="*/ 6061915 w 6230407"/>
                <a:gd name="connsiteY3" fmla="*/ 206288 h 6858000"/>
                <a:gd name="connsiteX4" fmla="*/ 5814792 w 6230407"/>
                <a:gd name="connsiteY4" fmla="*/ 74312 h 6858000"/>
                <a:gd name="connsiteX5" fmla="*/ 5676576 w 6230407"/>
                <a:gd name="connsiteY5" fmla="*/ 15049 h 6858000"/>
                <a:gd name="connsiteX6" fmla="*/ 1821847 w 6230407"/>
                <a:gd name="connsiteY6" fmla="*/ 0 h 6858000"/>
                <a:gd name="connsiteX7" fmla="*/ 3449591 w 6230407"/>
                <a:gd name="connsiteY7" fmla="*/ 0 h 6858000"/>
                <a:gd name="connsiteX8" fmla="*/ 3354111 w 6230407"/>
                <a:gd name="connsiteY8" fmla="*/ 29819 h 6858000"/>
                <a:gd name="connsiteX9" fmla="*/ 3177287 w 6230407"/>
                <a:gd name="connsiteY9" fmla="*/ 93621 h 6858000"/>
                <a:gd name="connsiteX10" fmla="*/ 1915374 w 6230407"/>
                <a:gd name="connsiteY10" fmla="*/ 844207 h 6858000"/>
                <a:gd name="connsiteX11" fmla="*/ 1042545 w 6230407"/>
                <a:gd name="connsiteY11" fmla="*/ 1926532 h 6858000"/>
                <a:gd name="connsiteX12" fmla="*/ 726050 w 6230407"/>
                <a:gd name="connsiteY12" fmla="*/ 3186123 h 6858000"/>
                <a:gd name="connsiteX13" fmla="*/ 1249864 w 6230407"/>
                <a:gd name="connsiteY13" fmla="*/ 4355701 h 6858000"/>
                <a:gd name="connsiteX14" fmla="*/ 1513803 w 6230407"/>
                <a:gd name="connsiteY14" fmla="*/ 4726929 h 6858000"/>
                <a:gd name="connsiteX15" fmla="*/ 3990446 w 6230407"/>
                <a:gd name="connsiteY15" fmla="*/ 6178014 h 6858000"/>
                <a:gd name="connsiteX16" fmla="*/ 5870541 w 6230407"/>
                <a:gd name="connsiteY16" fmla="*/ 5285296 h 6858000"/>
                <a:gd name="connsiteX17" fmla="*/ 6099347 w 6230407"/>
                <a:gd name="connsiteY17" fmla="*/ 5108030 h 6858000"/>
                <a:gd name="connsiteX18" fmla="*/ 6230407 w 6230407"/>
                <a:gd name="connsiteY18" fmla="*/ 5006078 h 6858000"/>
                <a:gd name="connsiteX19" fmla="*/ 6230407 w 6230407"/>
                <a:gd name="connsiteY19" fmla="*/ 5924458 h 6858000"/>
                <a:gd name="connsiteX20" fmla="*/ 6056186 w 6230407"/>
                <a:gd name="connsiteY20" fmla="*/ 6058925 h 6858000"/>
                <a:gd name="connsiteX21" fmla="*/ 4500343 w 6230407"/>
                <a:gd name="connsiteY21" fmla="*/ 6854086 h 6858000"/>
                <a:gd name="connsiteX22" fmla="*/ 4476760 w 6230407"/>
                <a:gd name="connsiteY22" fmla="*/ 6858000 h 6858000"/>
                <a:gd name="connsiteX23" fmla="*/ 3391617 w 6230407"/>
                <a:gd name="connsiteY23" fmla="*/ 6858000 h 6858000"/>
                <a:gd name="connsiteX24" fmla="*/ 3242986 w 6230407"/>
                <a:gd name="connsiteY24" fmla="*/ 6833894 h 6858000"/>
                <a:gd name="connsiteX25" fmla="*/ 913044 w 6230407"/>
                <a:gd name="connsiteY25" fmla="*/ 5134452 h 6858000"/>
                <a:gd name="connsiteX26" fmla="*/ 0 w 6230407"/>
                <a:gd name="connsiteY26" fmla="*/ 3186123 h 6858000"/>
                <a:gd name="connsiteX27" fmla="*/ 1779764 w 6230407"/>
                <a:gd name="connsiteY27"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230407" h="6858000">
                  <a:moveTo>
                    <a:pt x="5634917" y="0"/>
                  </a:moveTo>
                  <a:lnTo>
                    <a:pt x="6230407" y="0"/>
                  </a:lnTo>
                  <a:lnTo>
                    <a:pt x="6230407" y="322046"/>
                  </a:lnTo>
                  <a:lnTo>
                    <a:pt x="6061915" y="206288"/>
                  </a:lnTo>
                  <a:cubicBezTo>
                    <a:pt x="5982213" y="157828"/>
                    <a:pt x="5899796" y="113801"/>
                    <a:pt x="5814792" y="74312"/>
                  </a:cubicBezTo>
                  <a:cubicBezTo>
                    <a:pt x="5769441" y="53261"/>
                    <a:pt x="5723362" y="33505"/>
                    <a:pt x="5676576" y="15049"/>
                  </a:cubicBezTo>
                  <a:close/>
                  <a:moveTo>
                    <a:pt x="1821847" y="0"/>
                  </a:moveTo>
                  <a:lnTo>
                    <a:pt x="3449591" y="0"/>
                  </a:lnTo>
                  <a:lnTo>
                    <a:pt x="3354111" y="29819"/>
                  </a:lnTo>
                  <a:cubicBezTo>
                    <a:pt x="3295072" y="49686"/>
                    <a:pt x="3236122" y="70955"/>
                    <a:pt x="3177287" y="93621"/>
                  </a:cubicBezTo>
                  <a:cubicBezTo>
                    <a:pt x="2718951" y="269871"/>
                    <a:pt x="2282682" y="529455"/>
                    <a:pt x="1915374" y="844207"/>
                  </a:cubicBezTo>
                  <a:cubicBezTo>
                    <a:pt x="1541678" y="1164331"/>
                    <a:pt x="1247976" y="1528591"/>
                    <a:pt x="1042545" y="1926532"/>
                  </a:cubicBezTo>
                  <a:cubicBezTo>
                    <a:pt x="832613" y="2333329"/>
                    <a:pt x="726050" y="2757113"/>
                    <a:pt x="726050" y="3186123"/>
                  </a:cubicBezTo>
                  <a:cubicBezTo>
                    <a:pt x="726050" y="3618181"/>
                    <a:pt x="896057" y="3870506"/>
                    <a:pt x="1249864" y="4355701"/>
                  </a:cubicBezTo>
                  <a:cubicBezTo>
                    <a:pt x="1335230" y="4472717"/>
                    <a:pt x="1423500" y="4593798"/>
                    <a:pt x="1513803" y="4726929"/>
                  </a:cubicBezTo>
                  <a:cubicBezTo>
                    <a:pt x="2203848" y="5744068"/>
                    <a:pt x="2944562" y="6178014"/>
                    <a:pt x="3990446" y="6178014"/>
                  </a:cubicBezTo>
                  <a:cubicBezTo>
                    <a:pt x="4676863" y="6178014"/>
                    <a:pt x="5180496" y="5824498"/>
                    <a:pt x="5870541" y="5285296"/>
                  </a:cubicBezTo>
                  <a:cubicBezTo>
                    <a:pt x="5947632" y="5225046"/>
                    <a:pt x="6024723" y="5165521"/>
                    <a:pt x="6099347" y="5108030"/>
                  </a:cubicBezTo>
                  <a:lnTo>
                    <a:pt x="6230407" y="5006078"/>
                  </a:lnTo>
                  <a:lnTo>
                    <a:pt x="6230407" y="5924458"/>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4DF24F7D-73CE-4EF0-86BC-1C1C4C5CB7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698" y="0"/>
              <a:ext cx="6477994" cy="6858000"/>
            </a:xfrm>
            <a:custGeom>
              <a:avLst/>
              <a:gdLst>
                <a:gd name="connsiteX0" fmla="*/ 5061392 w 6230408"/>
                <a:gd name="connsiteY0" fmla="*/ 0 h 6858000"/>
                <a:gd name="connsiteX1" fmla="*/ 6230408 w 6230408"/>
                <a:gd name="connsiteY1" fmla="*/ 0 h 6858000"/>
                <a:gd name="connsiteX2" fmla="*/ 6230408 w 6230408"/>
                <a:gd name="connsiteY2" fmla="*/ 502666 h 6858000"/>
                <a:gd name="connsiteX3" fmla="*/ 6204367 w 6230408"/>
                <a:gd name="connsiteY3" fmla="*/ 480166 h 6858000"/>
                <a:gd name="connsiteX4" fmla="*/ 5753525 w 6230408"/>
                <a:gd name="connsiteY4" fmla="*/ 205991 h 6858000"/>
                <a:gd name="connsiteX5" fmla="*/ 5205685 w 6230408"/>
                <a:gd name="connsiteY5" fmla="*/ 25948 h 6858000"/>
                <a:gd name="connsiteX6" fmla="*/ 1821847 w 6230408"/>
                <a:gd name="connsiteY6" fmla="*/ 0 h 6858000"/>
                <a:gd name="connsiteX7" fmla="*/ 4114919 w 6230408"/>
                <a:gd name="connsiteY7" fmla="*/ 0 h 6858000"/>
                <a:gd name="connsiteX8" fmla="*/ 4086206 w 6230408"/>
                <a:gd name="connsiteY8" fmla="*/ 3507 h 6858000"/>
                <a:gd name="connsiteX9" fmla="*/ 3229262 w 6230408"/>
                <a:gd name="connsiteY9" fmla="*/ 229075 h 6858000"/>
                <a:gd name="connsiteX10" fmla="*/ 2009741 w 6230408"/>
                <a:gd name="connsiteY10" fmla="*/ 954400 h 6858000"/>
                <a:gd name="connsiteX11" fmla="*/ 1171466 w 6230408"/>
                <a:gd name="connsiteY11" fmla="*/ 1993025 h 6858000"/>
                <a:gd name="connsiteX12" fmla="*/ 871086 w 6230408"/>
                <a:gd name="connsiteY12" fmla="*/ 3186123 h 6858000"/>
                <a:gd name="connsiteX13" fmla="*/ 1367025 w 6230408"/>
                <a:gd name="connsiteY13" fmla="*/ 4270190 h 6858000"/>
                <a:gd name="connsiteX14" fmla="*/ 1633868 w 6230408"/>
                <a:gd name="connsiteY14" fmla="*/ 4645483 h 6858000"/>
                <a:gd name="connsiteX15" fmla="*/ 2651877 w 6230408"/>
                <a:gd name="connsiteY15" fmla="*/ 5684689 h 6858000"/>
                <a:gd name="connsiteX16" fmla="*/ 3990301 w 6230408"/>
                <a:gd name="connsiteY16" fmla="*/ 6032833 h 6858000"/>
                <a:gd name="connsiteX17" fmla="*/ 4851225 w 6230408"/>
                <a:gd name="connsiteY17" fmla="*/ 5811141 h 6858000"/>
                <a:gd name="connsiteX18" fmla="*/ 5780965 w 6230408"/>
                <a:gd name="connsiteY18" fmla="*/ 5171038 h 6858000"/>
                <a:gd name="connsiteX19" fmla="*/ 6010496 w 6230408"/>
                <a:gd name="connsiteY19" fmla="*/ 4993191 h 6858000"/>
                <a:gd name="connsiteX20" fmla="*/ 6230408 w 6230408"/>
                <a:gd name="connsiteY20" fmla="*/ 4822117 h 6858000"/>
                <a:gd name="connsiteX21" fmla="*/ 6230408 w 6230408"/>
                <a:gd name="connsiteY21" fmla="*/ 5924457 h 6858000"/>
                <a:gd name="connsiteX22" fmla="*/ 6056186 w 6230408"/>
                <a:gd name="connsiteY22" fmla="*/ 6058925 h 6858000"/>
                <a:gd name="connsiteX23" fmla="*/ 4500343 w 6230408"/>
                <a:gd name="connsiteY23" fmla="*/ 6854086 h 6858000"/>
                <a:gd name="connsiteX24" fmla="*/ 4476760 w 6230408"/>
                <a:gd name="connsiteY24" fmla="*/ 6858000 h 6858000"/>
                <a:gd name="connsiteX25" fmla="*/ 3391617 w 6230408"/>
                <a:gd name="connsiteY25" fmla="*/ 6858000 h 6858000"/>
                <a:gd name="connsiteX26" fmla="*/ 3242986 w 6230408"/>
                <a:gd name="connsiteY26" fmla="*/ 6833894 h 6858000"/>
                <a:gd name="connsiteX27" fmla="*/ 913044 w 6230408"/>
                <a:gd name="connsiteY27" fmla="*/ 5134452 h 6858000"/>
                <a:gd name="connsiteX28" fmla="*/ 0 w 6230408"/>
                <a:gd name="connsiteY28" fmla="*/ 3186123 h 6858000"/>
                <a:gd name="connsiteX29" fmla="*/ 1779764 w 6230408"/>
                <a:gd name="connsiteY29"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30408" h="6858000">
                  <a:moveTo>
                    <a:pt x="5061392" y="0"/>
                  </a:moveTo>
                  <a:lnTo>
                    <a:pt x="6230408" y="0"/>
                  </a:lnTo>
                  <a:lnTo>
                    <a:pt x="6230408" y="502666"/>
                  </a:lnTo>
                  <a:lnTo>
                    <a:pt x="6204367" y="480166"/>
                  </a:lnTo>
                  <a:cubicBezTo>
                    <a:pt x="6064466" y="372115"/>
                    <a:pt x="5913877" y="280469"/>
                    <a:pt x="5753525" y="205991"/>
                  </a:cubicBezTo>
                  <a:cubicBezTo>
                    <a:pt x="5581848" y="126214"/>
                    <a:pt x="5398775" y="66109"/>
                    <a:pt x="5205685" y="25948"/>
                  </a:cubicBezTo>
                  <a:close/>
                  <a:moveTo>
                    <a:pt x="1821847" y="0"/>
                  </a:moveTo>
                  <a:lnTo>
                    <a:pt x="4114919" y="0"/>
                  </a:lnTo>
                  <a:lnTo>
                    <a:pt x="4086206" y="3507"/>
                  </a:lnTo>
                  <a:cubicBezTo>
                    <a:pt x="3798985" y="45364"/>
                    <a:pt x="3509190" y="121369"/>
                    <a:pt x="3229262" y="229075"/>
                  </a:cubicBezTo>
                  <a:cubicBezTo>
                    <a:pt x="2786315" y="399518"/>
                    <a:pt x="2364564" y="650390"/>
                    <a:pt x="2009741" y="954400"/>
                  </a:cubicBezTo>
                  <a:cubicBezTo>
                    <a:pt x="1655354" y="1257973"/>
                    <a:pt x="1365573" y="1617151"/>
                    <a:pt x="1171466" y="1993025"/>
                  </a:cubicBezTo>
                  <a:cubicBezTo>
                    <a:pt x="972132" y="2379061"/>
                    <a:pt x="871086" y="2780487"/>
                    <a:pt x="871086" y="3186123"/>
                  </a:cubicBezTo>
                  <a:cubicBezTo>
                    <a:pt x="871086" y="3573756"/>
                    <a:pt x="1023091" y="3798642"/>
                    <a:pt x="1367025" y="4270190"/>
                  </a:cubicBezTo>
                  <a:cubicBezTo>
                    <a:pt x="1453117" y="4388222"/>
                    <a:pt x="1542113" y="4510319"/>
                    <a:pt x="1633868" y="4645483"/>
                  </a:cubicBezTo>
                  <a:cubicBezTo>
                    <a:pt x="1958347" y="5123709"/>
                    <a:pt x="2291248" y="5463723"/>
                    <a:pt x="2651877" y="5684689"/>
                  </a:cubicBezTo>
                  <a:cubicBezTo>
                    <a:pt x="3034139" y="5919011"/>
                    <a:pt x="3472005" y="6032833"/>
                    <a:pt x="3990301" y="6032833"/>
                  </a:cubicBezTo>
                  <a:cubicBezTo>
                    <a:pt x="4284438" y="6032833"/>
                    <a:pt x="4557959" y="5962420"/>
                    <a:pt x="4851225" y="5811141"/>
                  </a:cubicBezTo>
                  <a:cubicBezTo>
                    <a:pt x="5152330" y="5655798"/>
                    <a:pt x="5450387" y="5429315"/>
                    <a:pt x="5780965" y="5171038"/>
                  </a:cubicBezTo>
                  <a:cubicBezTo>
                    <a:pt x="5858491" y="5110498"/>
                    <a:pt x="5935727" y="5050828"/>
                    <a:pt x="6010496" y="4993191"/>
                  </a:cubicBezTo>
                  <a:lnTo>
                    <a:pt x="6230408" y="4822117"/>
                  </a:lnTo>
                  <a:lnTo>
                    <a:pt x="6230408" y="5924457"/>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4" name="Freeform: Shape 33">
              <a:extLst>
                <a:ext uri="{FF2B5EF4-FFF2-40B4-BE49-F238E27FC236}">
                  <a16:creationId xmlns:a16="http://schemas.microsoft.com/office/drawing/2014/main" id="{EC3445B6-9C0D-4865-BF68-CD74892D0E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05128" y="0"/>
              <a:ext cx="6648564" cy="6858000"/>
            </a:xfrm>
            <a:custGeom>
              <a:avLst/>
              <a:gdLst>
                <a:gd name="connsiteX0" fmla="*/ 1242460 w 6394458"/>
                <a:gd name="connsiteY0" fmla="*/ 0 h 6858000"/>
                <a:gd name="connsiteX1" fmla="*/ 2160732 w 6394458"/>
                <a:gd name="connsiteY1" fmla="*/ 0 h 6858000"/>
                <a:gd name="connsiteX2" fmla="*/ 2096124 w 6394458"/>
                <a:gd name="connsiteY2" fmla="*/ 41936 h 6858000"/>
                <a:gd name="connsiteX3" fmla="*/ 1942232 w 6394458"/>
                <a:gd name="connsiteY3" fmla="*/ 154451 h 6858000"/>
                <a:gd name="connsiteX4" fmla="*/ 1941942 w 6394458"/>
                <a:gd name="connsiteY4" fmla="*/ 154741 h 6858000"/>
                <a:gd name="connsiteX5" fmla="*/ 1941652 w 6394458"/>
                <a:gd name="connsiteY5" fmla="*/ 155032 h 6858000"/>
                <a:gd name="connsiteX6" fmla="*/ 1878498 w 6394458"/>
                <a:gd name="connsiteY6" fmla="*/ 203377 h 6858000"/>
                <a:gd name="connsiteX7" fmla="*/ 1865722 w 6394458"/>
                <a:gd name="connsiteY7" fmla="*/ 213395 h 6858000"/>
                <a:gd name="connsiteX8" fmla="*/ 1791679 w 6394458"/>
                <a:gd name="connsiteY8" fmla="*/ 272483 h 6858000"/>
                <a:gd name="connsiteX9" fmla="*/ 1503495 w 6394458"/>
                <a:gd name="connsiteY9" fmla="*/ 525389 h 6858000"/>
                <a:gd name="connsiteX10" fmla="*/ 990135 w 6394458"/>
                <a:gd name="connsiteY10" fmla="*/ 1098128 h 6858000"/>
                <a:gd name="connsiteX11" fmla="*/ 771637 w 6394458"/>
                <a:gd name="connsiteY11" fmla="*/ 1416800 h 6858000"/>
                <a:gd name="connsiteX12" fmla="*/ 585660 w 6394458"/>
                <a:gd name="connsiteY12" fmla="*/ 1756960 h 6858000"/>
                <a:gd name="connsiteX13" fmla="*/ 585515 w 6394458"/>
                <a:gd name="connsiteY13" fmla="*/ 1757395 h 6858000"/>
                <a:gd name="connsiteX14" fmla="*/ 585370 w 6394458"/>
                <a:gd name="connsiteY14" fmla="*/ 1757831 h 6858000"/>
                <a:gd name="connsiteX15" fmla="*/ 544574 w 6394458"/>
                <a:gd name="connsiteY15" fmla="*/ 1845230 h 6858000"/>
                <a:gd name="connsiteX16" fmla="*/ 524539 w 6394458"/>
                <a:gd name="connsiteY16" fmla="*/ 1889510 h 6858000"/>
                <a:gd name="connsiteX17" fmla="*/ 505666 w 6394458"/>
                <a:gd name="connsiteY17" fmla="*/ 1933935 h 6858000"/>
                <a:gd name="connsiteX18" fmla="*/ 502762 w 6394458"/>
                <a:gd name="connsiteY18" fmla="*/ 1940904 h 6858000"/>
                <a:gd name="connsiteX19" fmla="*/ 469661 w 6394458"/>
                <a:gd name="connsiteY19" fmla="*/ 2023512 h 6858000"/>
                <a:gd name="connsiteX20" fmla="*/ 456885 w 6394458"/>
                <a:gd name="connsiteY20" fmla="*/ 2057049 h 6858000"/>
                <a:gd name="connsiteX21" fmla="*/ 435688 w 6394458"/>
                <a:gd name="connsiteY21" fmla="*/ 2114395 h 6858000"/>
                <a:gd name="connsiteX22" fmla="*/ 435543 w 6394458"/>
                <a:gd name="connsiteY22" fmla="*/ 2114976 h 6858000"/>
                <a:gd name="connsiteX23" fmla="*/ 435253 w 6394458"/>
                <a:gd name="connsiteY23" fmla="*/ 2115557 h 6858000"/>
                <a:gd name="connsiteX24" fmla="*/ 324770 w 6394458"/>
                <a:gd name="connsiteY24" fmla="*/ 2488382 h 6858000"/>
                <a:gd name="connsiteX25" fmla="*/ 235338 w 6394458"/>
                <a:gd name="connsiteY25" fmla="*/ 3261036 h 6858000"/>
                <a:gd name="connsiteX26" fmla="*/ 272505 w 6394458"/>
                <a:gd name="connsiteY26" fmla="*/ 3641991 h 6858000"/>
                <a:gd name="connsiteX27" fmla="*/ 385891 w 6394458"/>
                <a:gd name="connsiteY27" fmla="*/ 4006104 h 6858000"/>
                <a:gd name="connsiteX28" fmla="*/ 386182 w 6394458"/>
                <a:gd name="connsiteY28" fmla="*/ 4006685 h 6858000"/>
                <a:gd name="connsiteX29" fmla="*/ 386472 w 6394458"/>
                <a:gd name="connsiteY29" fmla="*/ 4007266 h 6858000"/>
                <a:gd name="connsiteX30" fmla="*/ 413911 w 6394458"/>
                <a:gd name="connsiteY30" fmla="*/ 4068823 h 6858000"/>
                <a:gd name="connsiteX31" fmla="*/ 425380 w 6394458"/>
                <a:gd name="connsiteY31" fmla="*/ 4093794 h 6858000"/>
                <a:gd name="connsiteX32" fmla="*/ 435834 w 6394458"/>
                <a:gd name="connsiteY32" fmla="*/ 4114845 h 6858000"/>
                <a:gd name="connsiteX33" fmla="*/ 468644 w 6394458"/>
                <a:gd name="connsiteY33" fmla="*/ 4178435 h 6858000"/>
                <a:gd name="connsiteX34" fmla="*/ 468935 w 6394458"/>
                <a:gd name="connsiteY34" fmla="*/ 4179015 h 6858000"/>
                <a:gd name="connsiteX35" fmla="*/ 469225 w 6394458"/>
                <a:gd name="connsiteY35" fmla="*/ 4179596 h 6858000"/>
                <a:gd name="connsiteX36" fmla="*/ 566496 w 6394458"/>
                <a:gd name="connsiteY36" fmla="*/ 4345828 h 6858000"/>
                <a:gd name="connsiteX37" fmla="*/ 674366 w 6394458"/>
                <a:gd name="connsiteY37" fmla="*/ 4507124 h 6858000"/>
                <a:gd name="connsiteX38" fmla="*/ 790946 w 6394458"/>
                <a:gd name="connsiteY38" fmla="*/ 4665372 h 6858000"/>
                <a:gd name="connsiteX39" fmla="*/ 938015 w 6394458"/>
                <a:gd name="connsiteY39" fmla="*/ 4855559 h 6858000"/>
                <a:gd name="connsiteX40" fmla="*/ 1035286 w 6394458"/>
                <a:gd name="connsiteY40" fmla="*/ 4980269 h 6858000"/>
                <a:gd name="connsiteX41" fmla="*/ 1158254 w 6394458"/>
                <a:gd name="connsiteY41" fmla="*/ 5140985 h 6858000"/>
                <a:gd name="connsiteX42" fmla="*/ 1221118 w 6394458"/>
                <a:gd name="connsiteY42" fmla="*/ 5226351 h 6858000"/>
                <a:gd name="connsiteX43" fmla="*/ 1277448 w 6394458"/>
                <a:gd name="connsiteY43" fmla="*/ 5303007 h 6858000"/>
                <a:gd name="connsiteX44" fmla="*/ 1277739 w 6394458"/>
                <a:gd name="connsiteY44" fmla="*/ 5303297 h 6858000"/>
                <a:gd name="connsiteX45" fmla="*/ 1278029 w 6394458"/>
                <a:gd name="connsiteY45" fmla="*/ 5303588 h 6858000"/>
                <a:gd name="connsiteX46" fmla="*/ 1376607 w 6394458"/>
                <a:gd name="connsiteY46" fmla="*/ 5433525 h 6858000"/>
                <a:gd name="connsiteX47" fmla="*/ 1395625 w 6394458"/>
                <a:gd name="connsiteY47" fmla="*/ 5458060 h 6858000"/>
                <a:gd name="connsiteX48" fmla="*/ 1405207 w 6394458"/>
                <a:gd name="connsiteY48" fmla="*/ 5469965 h 6858000"/>
                <a:gd name="connsiteX49" fmla="*/ 1518739 w 6394458"/>
                <a:gd name="connsiteY49" fmla="*/ 5607597 h 6858000"/>
                <a:gd name="connsiteX50" fmla="*/ 1779194 w 6394458"/>
                <a:gd name="connsiteY50" fmla="*/ 5888957 h 6858000"/>
                <a:gd name="connsiteX51" fmla="*/ 2361805 w 6394458"/>
                <a:gd name="connsiteY51" fmla="*/ 6356876 h 6858000"/>
                <a:gd name="connsiteX52" fmla="*/ 2682656 w 6394458"/>
                <a:gd name="connsiteY52" fmla="*/ 6532110 h 6858000"/>
                <a:gd name="connsiteX53" fmla="*/ 2682946 w 6394458"/>
                <a:gd name="connsiteY53" fmla="*/ 6532255 h 6858000"/>
                <a:gd name="connsiteX54" fmla="*/ 2683236 w 6394458"/>
                <a:gd name="connsiteY54" fmla="*/ 6532400 h 6858000"/>
                <a:gd name="connsiteX55" fmla="*/ 3021944 w 6394458"/>
                <a:gd name="connsiteY55" fmla="*/ 6664805 h 6858000"/>
                <a:gd name="connsiteX56" fmla="*/ 3375605 w 6394458"/>
                <a:gd name="connsiteY56" fmla="*/ 6756415 h 6858000"/>
                <a:gd name="connsiteX57" fmla="*/ 3555048 w 6394458"/>
                <a:gd name="connsiteY57" fmla="*/ 6786612 h 6858000"/>
                <a:gd name="connsiteX58" fmla="*/ 3735218 w 6394458"/>
                <a:gd name="connsiteY58" fmla="*/ 6807083 h 6858000"/>
                <a:gd name="connsiteX59" fmla="*/ 4108188 w 6394458"/>
                <a:gd name="connsiteY59" fmla="*/ 6823343 h 6858000"/>
                <a:gd name="connsiteX60" fmla="*/ 4126917 w 6394458"/>
                <a:gd name="connsiteY60" fmla="*/ 6823343 h 6858000"/>
                <a:gd name="connsiteX61" fmla="*/ 4151597 w 6394458"/>
                <a:gd name="connsiteY61" fmla="*/ 6823488 h 6858000"/>
                <a:gd name="connsiteX62" fmla="*/ 4199652 w 6394458"/>
                <a:gd name="connsiteY62" fmla="*/ 6822763 h 6858000"/>
                <a:gd name="connsiteX63" fmla="*/ 4200088 w 6394458"/>
                <a:gd name="connsiteY63" fmla="*/ 6822763 h 6858000"/>
                <a:gd name="connsiteX64" fmla="*/ 4200523 w 6394458"/>
                <a:gd name="connsiteY64" fmla="*/ 6822763 h 6858000"/>
                <a:gd name="connsiteX65" fmla="*/ 4245675 w 6394458"/>
                <a:gd name="connsiteY65" fmla="*/ 6821601 h 6858000"/>
                <a:gd name="connsiteX66" fmla="*/ 4291117 w 6394458"/>
                <a:gd name="connsiteY66" fmla="*/ 6819277 h 6858000"/>
                <a:gd name="connsiteX67" fmla="*/ 4469108 w 6394458"/>
                <a:gd name="connsiteY67" fmla="*/ 6803743 h 6858000"/>
                <a:gd name="connsiteX68" fmla="*/ 5157267 w 6394458"/>
                <a:gd name="connsiteY68" fmla="*/ 6617766 h 6858000"/>
                <a:gd name="connsiteX69" fmla="*/ 5484069 w 6394458"/>
                <a:gd name="connsiteY69" fmla="*/ 6455744 h 6858000"/>
                <a:gd name="connsiteX70" fmla="*/ 5801144 w 6394458"/>
                <a:gd name="connsiteY70" fmla="*/ 6257717 h 6858000"/>
                <a:gd name="connsiteX71" fmla="*/ 6111106 w 6394458"/>
                <a:gd name="connsiteY71" fmla="*/ 6032542 h 6858000"/>
                <a:gd name="connsiteX72" fmla="*/ 6264127 w 6394458"/>
                <a:gd name="connsiteY72" fmla="*/ 5913203 h 6858000"/>
                <a:gd name="connsiteX73" fmla="*/ 6394458 w 6394458"/>
                <a:gd name="connsiteY73" fmla="*/ 5808939 h 6858000"/>
                <a:gd name="connsiteX74" fmla="*/ 6394458 w 6394458"/>
                <a:gd name="connsiteY74" fmla="*/ 6858000 h 6858000"/>
                <a:gd name="connsiteX75" fmla="*/ 2234128 w 6394458"/>
                <a:gd name="connsiteY75" fmla="*/ 6858000 h 6858000"/>
                <a:gd name="connsiteX76" fmla="*/ 2151583 w 6394458"/>
                <a:gd name="connsiteY76" fmla="*/ 6802146 h 6858000"/>
                <a:gd name="connsiteX77" fmla="*/ 593791 w 6394458"/>
                <a:gd name="connsiteY77" fmla="*/ 5241450 h 6858000"/>
                <a:gd name="connsiteX78" fmla="*/ 0 w 6394458"/>
                <a:gd name="connsiteY78" fmla="*/ 3044861 h 6858000"/>
                <a:gd name="connsiteX79" fmla="*/ 342337 w 6394458"/>
                <a:gd name="connsiteY79" fmla="*/ 1349581 h 6858000"/>
                <a:gd name="connsiteX80" fmla="*/ 1129762 w 6394458"/>
                <a:gd name="connsiteY80" fmla="*/ 1181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394458" h="6858000">
                  <a:moveTo>
                    <a:pt x="1242460" y="0"/>
                  </a:moveTo>
                  <a:lnTo>
                    <a:pt x="2160732" y="0"/>
                  </a:lnTo>
                  <a:lnTo>
                    <a:pt x="2096124" y="41936"/>
                  </a:lnTo>
                  <a:cubicBezTo>
                    <a:pt x="2053586" y="71988"/>
                    <a:pt x="1997691" y="111913"/>
                    <a:pt x="1942232" y="154451"/>
                  </a:cubicBezTo>
                  <a:lnTo>
                    <a:pt x="1941942" y="154741"/>
                  </a:lnTo>
                  <a:lnTo>
                    <a:pt x="1941652" y="155032"/>
                  </a:lnTo>
                  <a:cubicBezTo>
                    <a:pt x="1920455" y="170711"/>
                    <a:pt x="1899113" y="187262"/>
                    <a:pt x="1878498" y="203377"/>
                  </a:cubicBezTo>
                  <a:lnTo>
                    <a:pt x="1865722" y="213395"/>
                  </a:lnTo>
                  <a:cubicBezTo>
                    <a:pt x="1838863" y="233865"/>
                    <a:pt x="1813311" y="254771"/>
                    <a:pt x="1791679" y="272483"/>
                  </a:cubicBezTo>
                  <a:cubicBezTo>
                    <a:pt x="1684245" y="360463"/>
                    <a:pt x="1590023" y="443216"/>
                    <a:pt x="1503495" y="525389"/>
                  </a:cubicBezTo>
                  <a:cubicBezTo>
                    <a:pt x="1315050" y="703090"/>
                    <a:pt x="1142430" y="895746"/>
                    <a:pt x="990135" y="1098128"/>
                  </a:cubicBezTo>
                  <a:cubicBezTo>
                    <a:pt x="911301" y="1202949"/>
                    <a:pt x="837695" y="1310238"/>
                    <a:pt x="771637" y="1416800"/>
                  </a:cubicBezTo>
                  <a:cubicBezTo>
                    <a:pt x="697595" y="1538898"/>
                    <a:pt x="636764" y="1650106"/>
                    <a:pt x="585660" y="1756960"/>
                  </a:cubicBezTo>
                  <a:lnTo>
                    <a:pt x="585515" y="1757395"/>
                  </a:lnTo>
                  <a:lnTo>
                    <a:pt x="585370" y="1757831"/>
                  </a:lnTo>
                  <a:cubicBezTo>
                    <a:pt x="570271" y="1788174"/>
                    <a:pt x="556334" y="1818952"/>
                    <a:pt x="544574" y="1845230"/>
                  </a:cubicBezTo>
                  <a:lnTo>
                    <a:pt x="524539" y="1889510"/>
                  </a:lnTo>
                  <a:lnTo>
                    <a:pt x="505666" y="1933935"/>
                  </a:lnTo>
                  <a:lnTo>
                    <a:pt x="502762" y="1940904"/>
                  </a:lnTo>
                  <a:cubicBezTo>
                    <a:pt x="491002" y="1969214"/>
                    <a:pt x="479823" y="1996073"/>
                    <a:pt x="469661" y="2023512"/>
                  </a:cubicBezTo>
                  <a:cubicBezTo>
                    <a:pt x="465450" y="2034691"/>
                    <a:pt x="461240" y="2045870"/>
                    <a:pt x="456885" y="2057049"/>
                  </a:cubicBezTo>
                  <a:cubicBezTo>
                    <a:pt x="449190" y="2076794"/>
                    <a:pt x="442076" y="2095522"/>
                    <a:pt x="435688" y="2114395"/>
                  </a:cubicBezTo>
                  <a:lnTo>
                    <a:pt x="435543" y="2114976"/>
                  </a:lnTo>
                  <a:lnTo>
                    <a:pt x="435253" y="2115557"/>
                  </a:lnTo>
                  <a:cubicBezTo>
                    <a:pt x="390392" y="2239687"/>
                    <a:pt x="353226" y="2365123"/>
                    <a:pt x="324770" y="2488382"/>
                  </a:cubicBezTo>
                  <a:cubicBezTo>
                    <a:pt x="265391" y="2742158"/>
                    <a:pt x="235193" y="3002178"/>
                    <a:pt x="235338" y="3261036"/>
                  </a:cubicBezTo>
                  <a:cubicBezTo>
                    <a:pt x="236210" y="3391989"/>
                    <a:pt x="248695" y="3520474"/>
                    <a:pt x="272505" y="3641991"/>
                  </a:cubicBezTo>
                  <a:cubicBezTo>
                    <a:pt x="299073" y="3770621"/>
                    <a:pt x="337110" y="3893154"/>
                    <a:pt x="385891" y="4006104"/>
                  </a:cubicBezTo>
                  <a:lnTo>
                    <a:pt x="386182" y="4006685"/>
                  </a:lnTo>
                  <a:lnTo>
                    <a:pt x="386472" y="4007266"/>
                  </a:lnTo>
                  <a:cubicBezTo>
                    <a:pt x="394747" y="4027591"/>
                    <a:pt x="404039" y="4047626"/>
                    <a:pt x="413911" y="4068823"/>
                  </a:cubicBezTo>
                  <a:cubicBezTo>
                    <a:pt x="417686" y="4077098"/>
                    <a:pt x="421606" y="4085374"/>
                    <a:pt x="425380" y="4093794"/>
                  </a:cubicBezTo>
                  <a:cubicBezTo>
                    <a:pt x="428865" y="4100908"/>
                    <a:pt x="432349" y="4107876"/>
                    <a:pt x="435834" y="4114845"/>
                  </a:cubicBezTo>
                  <a:cubicBezTo>
                    <a:pt x="446867" y="4136913"/>
                    <a:pt x="457320" y="4157819"/>
                    <a:pt x="468644" y="4178435"/>
                  </a:cubicBezTo>
                  <a:lnTo>
                    <a:pt x="468935" y="4179015"/>
                  </a:lnTo>
                  <a:lnTo>
                    <a:pt x="469225" y="4179596"/>
                  </a:lnTo>
                  <a:cubicBezTo>
                    <a:pt x="495213" y="4229103"/>
                    <a:pt x="525120" y="4280352"/>
                    <a:pt x="566496" y="4345828"/>
                  </a:cubicBezTo>
                  <a:cubicBezTo>
                    <a:pt x="598727" y="4397368"/>
                    <a:pt x="633135" y="4447745"/>
                    <a:pt x="674366" y="4507124"/>
                  </a:cubicBezTo>
                  <a:cubicBezTo>
                    <a:pt x="713129" y="4561713"/>
                    <a:pt x="753199" y="4615139"/>
                    <a:pt x="790946" y="4665372"/>
                  </a:cubicBezTo>
                  <a:cubicBezTo>
                    <a:pt x="839001" y="4729106"/>
                    <a:pt x="889379" y="4793421"/>
                    <a:pt x="938015" y="4855559"/>
                  </a:cubicBezTo>
                  <a:cubicBezTo>
                    <a:pt x="969955" y="4896355"/>
                    <a:pt x="1003056" y="4938457"/>
                    <a:pt x="1035286" y="4980269"/>
                  </a:cubicBezTo>
                  <a:cubicBezTo>
                    <a:pt x="1069113" y="5023969"/>
                    <a:pt x="1113684" y="5081606"/>
                    <a:pt x="1158254" y="5140985"/>
                  </a:cubicBezTo>
                  <a:cubicBezTo>
                    <a:pt x="1179451" y="5169005"/>
                    <a:pt x="1200647" y="5198186"/>
                    <a:pt x="1221118" y="5226351"/>
                  </a:cubicBezTo>
                  <a:cubicBezTo>
                    <a:pt x="1240572" y="5253065"/>
                    <a:pt x="1259010" y="5278471"/>
                    <a:pt x="1277448" y="5303007"/>
                  </a:cubicBezTo>
                  <a:lnTo>
                    <a:pt x="1277739" y="5303297"/>
                  </a:lnTo>
                  <a:lnTo>
                    <a:pt x="1278029" y="5303588"/>
                  </a:lnTo>
                  <a:cubicBezTo>
                    <a:pt x="1309824" y="5347287"/>
                    <a:pt x="1343796" y="5391132"/>
                    <a:pt x="1376607" y="5433525"/>
                  </a:cubicBezTo>
                  <a:lnTo>
                    <a:pt x="1395625" y="5458060"/>
                  </a:lnTo>
                  <a:lnTo>
                    <a:pt x="1405207" y="5469965"/>
                  </a:lnTo>
                  <a:cubicBezTo>
                    <a:pt x="1442083" y="5515552"/>
                    <a:pt x="1479976" y="5562736"/>
                    <a:pt x="1518739" y="5607597"/>
                  </a:cubicBezTo>
                  <a:cubicBezTo>
                    <a:pt x="1603960" y="5707481"/>
                    <a:pt x="1691650" y="5802139"/>
                    <a:pt x="1779194" y="5888957"/>
                  </a:cubicBezTo>
                  <a:cubicBezTo>
                    <a:pt x="1965606" y="6072902"/>
                    <a:pt x="2161746" y="6230423"/>
                    <a:pt x="2361805" y="6356876"/>
                  </a:cubicBezTo>
                  <a:cubicBezTo>
                    <a:pt x="2475047" y="6427870"/>
                    <a:pt x="2579867" y="6485217"/>
                    <a:pt x="2682656" y="6532110"/>
                  </a:cubicBezTo>
                  <a:lnTo>
                    <a:pt x="2682946" y="6532255"/>
                  </a:lnTo>
                  <a:lnTo>
                    <a:pt x="2683236" y="6532400"/>
                  </a:lnTo>
                  <a:cubicBezTo>
                    <a:pt x="2787767" y="6581616"/>
                    <a:pt x="2901734" y="6626187"/>
                    <a:pt x="3021944" y="6664805"/>
                  </a:cubicBezTo>
                  <a:cubicBezTo>
                    <a:pt x="3132572" y="6700374"/>
                    <a:pt x="3251620" y="6731298"/>
                    <a:pt x="3375605" y="6756415"/>
                  </a:cubicBezTo>
                  <a:cubicBezTo>
                    <a:pt x="3432661" y="6767738"/>
                    <a:pt x="3493201" y="6777901"/>
                    <a:pt x="3555048" y="6786612"/>
                  </a:cubicBezTo>
                  <a:cubicBezTo>
                    <a:pt x="3613121" y="6794742"/>
                    <a:pt x="3673807" y="6801566"/>
                    <a:pt x="3735218" y="6807083"/>
                  </a:cubicBezTo>
                  <a:cubicBezTo>
                    <a:pt x="3852670" y="6817826"/>
                    <a:pt x="3974622" y="6823052"/>
                    <a:pt x="4108188" y="6823343"/>
                  </a:cubicBezTo>
                  <a:lnTo>
                    <a:pt x="4126917" y="6823343"/>
                  </a:lnTo>
                  <a:cubicBezTo>
                    <a:pt x="4135192" y="6823488"/>
                    <a:pt x="4143322" y="6823488"/>
                    <a:pt x="4151597" y="6823488"/>
                  </a:cubicBezTo>
                  <a:cubicBezTo>
                    <a:pt x="4171487" y="6823488"/>
                    <a:pt x="4186296" y="6823343"/>
                    <a:pt x="4199652" y="6822763"/>
                  </a:cubicBezTo>
                  <a:lnTo>
                    <a:pt x="4200088" y="6822763"/>
                  </a:lnTo>
                  <a:lnTo>
                    <a:pt x="4200523" y="6822763"/>
                  </a:lnTo>
                  <a:lnTo>
                    <a:pt x="4245675" y="6821601"/>
                  </a:lnTo>
                  <a:lnTo>
                    <a:pt x="4291117" y="6819277"/>
                  </a:lnTo>
                  <a:cubicBezTo>
                    <a:pt x="4342801" y="6816955"/>
                    <a:pt x="4397825" y="6812164"/>
                    <a:pt x="4469108" y="6803743"/>
                  </a:cubicBezTo>
                  <a:cubicBezTo>
                    <a:pt x="4700672" y="6775433"/>
                    <a:pt x="4932236" y="6712860"/>
                    <a:pt x="5157267" y="6617766"/>
                  </a:cubicBezTo>
                  <a:cubicBezTo>
                    <a:pt x="5260490" y="6574648"/>
                    <a:pt x="5367344" y="6521656"/>
                    <a:pt x="5484069" y="6455744"/>
                  </a:cubicBezTo>
                  <a:cubicBezTo>
                    <a:pt x="5584535" y="6399414"/>
                    <a:pt x="5688194" y="6334663"/>
                    <a:pt x="5801144" y="6257717"/>
                  </a:cubicBezTo>
                  <a:cubicBezTo>
                    <a:pt x="5894061" y="6194419"/>
                    <a:pt x="5992638" y="6122844"/>
                    <a:pt x="6111106" y="6032542"/>
                  </a:cubicBezTo>
                  <a:cubicBezTo>
                    <a:pt x="6163081" y="5993052"/>
                    <a:pt x="6215491" y="5951676"/>
                    <a:pt x="6264127" y="5913203"/>
                  </a:cubicBezTo>
                  <a:lnTo>
                    <a:pt x="6394458" y="5808939"/>
                  </a:lnTo>
                  <a:lnTo>
                    <a:pt x="6394458" y="6858000"/>
                  </a:lnTo>
                  <a:lnTo>
                    <a:pt x="2234128" y="6858000"/>
                  </a:lnTo>
                  <a:lnTo>
                    <a:pt x="2151583" y="6802146"/>
                  </a:lnTo>
                  <a:cubicBezTo>
                    <a:pt x="1509012" y="6424386"/>
                    <a:pt x="970245" y="5884748"/>
                    <a:pt x="593791" y="5241450"/>
                  </a:cubicBezTo>
                  <a:cubicBezTo>
                    <a:pt x="205286" y="4577683"/>
                    <a:pt x="0" y="3818240"/>
                    <a:pt x="0" y="3044861"/>
                  </a:cubicBezTo>
                  <a:cubicBezTo>
                    <a:pt x="0" y="2457023"/>
                    <a:pt x="115129" y="1886606"/>
                    <a:pt x="342337" y="1349581"/>
                  </a:cubicBezTo>
                  <a:cubicBezTo>
                    <a:pt x="534284" y="895692"/>
                    <a:pt x="798705" y="482372"/>
                    <a:pt x="1129762" y="1181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5" name="Freeform: Shape 34">
              <a:extLst>
                <a:ext uri="{FF2B5EF4-FFF2-40B4-BE49-F238E27FC236}">
                  <a16:creationId xmlns:a16="http://schemas.microsoft.com/office/drawing/2014/main" id="{1905757E-C772-4187-BD34-A12DC33F3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4266" y="0"/>
              <a:ext cx="6419426" cy="6858000"/>
            </a:xfrm>
            <a:custGeom>
              <a:avLst/>
              <a:gdLst>
                <a:gd name="connsiteX0" fmla="*/ 6419426 w 6419426"/>
                <a:gd name="connsiteY0" fmla="*/ 6276207 h 6858000"/>
                <a:gd name="connsiteX1" fmla="*/ 6419426 w 6419426"/>
                <a:gd name="connsiteY1" fmla="*/ 6858000 h 6858000"/>
                <a:gd name="connsiteX2" fmla="*/ 5377226 w 6419426"/>
                <a:gd name="connsiteY2" fmla="*/ 6858000 h 6858000"/>
                <a:gd name="connsiteX3" fmla="*/ 5526079 w 6419426"/>
                <a:gd name="connsiteY3" fmla="*/ 6799309 h 6858000"/>
                <a:gd name="connsiteX4" fmla="*/ 6372097 w 6419426"/>
                <a:gd name="connsiteY4" fmla="*/ 6313400 h 6858000"/>
                <a:gd name="connsiteX5" fmla="*/ 0 w 6419426"/>
                <a:gd name="connsiteY5" fmla="*/ 3944218 h 6858000"/>
                <a:gd name="connsiteX6" fmla="*/ 31811 w 6419426"/>
                <a:gd name="connsiteY6" fmla="*/ 4082046 h 6858000"/>
                <a:gd name="connsiteX7" fmla="*/ 2375871 w 6419426"/>
                <a:gd name="connsiteY7" fmla="*/ 6799309 h 6858000"/>
                <a:gd name="connsiteX8" fmla="*/ 2524724 w 6419426"/>
                <a:gd name="connsiteY8" fmla="*/ 6858000 h 6858000"/>
                <a:gd name="connsiteX9" fmla="*/ 0 w 6419426"/>
                <a:gd name="connsiteY9" fmla="*/ 6858000 h 6858000"/>
                <a:gd name="connsiteX10" fmla="*/ 0 w 6419426"/>
                <a:gd name="connsiteY10" fmla="*/ 0 h 6858000"/>
                <a:gd name="connsiteX11" fmla="*/ 1320019 w 6419426"/>
                <a:gd name="connsiteY11" fmla="*/ 0 h 6858000"/>
                <a:gd name="connsiteX12" fmla="*/ 1089625 w 6419426"/>
                <a:gd name="connsiteY12" fmla="*/ 209396 h 6858000"/>
                <a:gd name="connsiteX13" fmla="*/ 31811 w 6419426"/>
                <a:gd name="connsiteY13" fmla="*/ 2059448 h 6858000"/>
                <a:gd name="connsiteX14" fmla="*/ 0 w 6419426"/>
                <a:gd name="connsiteY14" fmla="*/ 21972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19426" h="6858000">
                  <a:moveTo>
                    <a:pt x="6419426" y="6276207"/>
                  </a:moveTo>
                  <a:lnTo>
                    <a:pt x="6419426" y="6858000"/>
                  </a:lnTo>
                  <a:lnTo>
                    <a:pt x="5377226" y="6858000"/>
                  </a:lnTo>
                  <a:lnTo>
                    <a:pt x="5526079" y="6799309"/>
                  </a:lnTo>
                  <a:cubicBezTo>
                    <a:pt x="5828657" y="6671330"/>
                    <a:pt x="6112428" y="6507594"/>
                    <a:pt x="6372097" y="6313400"/>
                  </a:cubicBezTo>
                  <a:close/>
                  <a:moveTo>
                    <a:pt x="0" y="3944218"/>
                  </a:moveTo>
                  <a:lnTo>
                    <a:pt x="31811" y="4082046"/>
                  </a:lnTo>
                  <a:cubicBezTo>
                    <a:pt x="347839" y="5310348"/>
                    <a:pt x="1226077" y="6312987"/>
                    <a:pt x="2375871" y="6799309"/>
                  </a:cubicBezTo>
                  <a:lnTo>
                    <a:pt x="2524724" y="6858000"/>
                  </a:lnTo>
                  <a:lnTo>
                    <a:pt x="0" y="6858000"/>
                  </a:lnTo>
                  <a:close/>
                  <a:moveTo>
                    <a:pt x="0" y="0"/>
                  </a:moveTo>
                  <a:lnTo>
                    <a:pt x="1320019" y="0"/>
                  </a:lnTo>
                  <a:lnTo>
                    <a:pt x="1089625" y="209396"/>
                  </a:lnTo>
                  <a:cubicBezTo>
                    <a:pt x="586180" y="712841"/>
                    <a:pt x="214775" y="1348326"/>
                    <a:pt x="31811" y="2059448"/>
                  </a:cubicBezTo>
                  <a:lnTo>
                    <a:pt x="0" y="21972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03504" y="798445"/>
            <a:ext cx="3602727" cy="1311664"/>
          </a:xfrm>
        </p:spPr>
        <p:txBody>
          <a:bodyPr anchor="b">
            <a:normAutofit/>
          </a:bodyPr>
          <a:lstStyle/>
          <a:p>
            <a:r>
              <a:rPr lang="en-US" sz="3100" dirty="0"/>
              <a:t>PROTECTED AREAS</a:t>
            </a:r>
          </a:p>
        </p:txBody>
      </p:sp>
      <p:sp>
        <p:nvSpPr>
          <p:cNvPr id="3" name="Content Placeholder 2"/>
          <p:cNvSpPr>
            <a:spLocks noGrp="1"/>
          </p:cNvSpPr>
          <p:nvPr>
            <p:ph idx="1"/>
          </p:nvPr>
        </p:nvSpPr>
        <p:spPr>
          <a:xfrm>
            <a:off x="603504" y="2272143"/>
            <a:ext cx="3530102" cy="3788830"/>
          </a:xfrm>
        </p:spPr>
        <p:txBody>
          <a:bodyPr anchor="ctr">
            <a:normAutofit/>
          </a:bodyPr>
          <a:lstStyle/>
          <a:p>
            <a:pPr marL="0" indent="0">
              <a:buNone/>
            </a:pPr>
            <a:r>
              <a:rPr lang="en-US" sz="2400" dirty="0"/>
              <a:t>Have a </a:t>
            </a:r>
            <a:r>
              <a:rPr lang="en-US" sz="2400" i="1" dirty="0"/>
              <a:t>primary</a:t>
            </a:r>
            <a:r>
              <a:rPr lang="en-US" sz="2400" b="1" i="1" dirty="0"/>
              <a:t> </a:t>
            </a:r>
            <a:r>
              <a:rPr lang="en-US" sz="2400" dirty="0"/>
              <a:t>conservation objective. </a:t>
            </a:r>
          </a:p>
          <a:p>
            <a:pPr marL="0" indent="0">
              <a:buNone/>
            </a:pPr>
            <a:endParaRPr lang="en-US" sz="2400" dirty="0"/>
          </a:p>
          <a:p>
            <a:pPr marL="0" indent="0">
              <a:buNone/>
            </a:pPr>
            <a:r>
              <a:rPr lang="en-US" sz="2400" dirty="0"/>
              <a:t>Their core function is to promote the long term </a:t>
            </a:r>
            <a:r>
              <a:rPr lang="en-US" sz="2400" i="1" dirty="0"/>
              <a:t>in-situ</a:t>
            </a:r>
            <a:r>
              <a:rPr lang="en-US" sz="2400" dirty="0"/>
              <a:t> conservation of biodiversity.</a:t>
            </a:r>
          </a:p>
          <a:p>
            <a:pPr marL="0" indent="0">
              <a:buNone/>
            </a:pPr>
            <a:endParaRPr lang="en-US" sz="1600" dirty="0">
              <a:solidFill>
                <a:schemeClr val="tx2"/>
              </a:solidFill>
            </a:endParaRPr>
          </a:p>
          <a:p>
            <a:pPr marL="0" indent="0">
              <a:buNone/>
            </a:pPr>
            <a:endParaRPr lang="en-US" sz="1600" dirty="0">
              <a:solidFill>
                <a:schemeClr val="tx2"/>
              </a:solidFill>
            </a:endParaRPr>
          </a:p>
          <a:p>
            <a:pPr marL="0" indent="0">
              <a:buNone/>
            </a:pPr>
            <a:r>
              <a:rPr lang="en-US" sz="1600" dirty="0">
                <a:solidFill>
                  <a:schemeClr val="tx2"/>
                </a:solidFill>
              </a:rPr>
              <a:t> </a:t>
            </a:r>
          </a:p>
        </p:txBody>
      </p:sp>
      <p:pic>
        <p:nvPicPr>
          <p:cNvPr id="7" name="Picture 6" descr="A picture containing light&#10;&#10;Description automatically generated">
            <a:extLst>
              <a:ext uri="{FF2B5EF4-FFF2-40B4-BE49-F238E27FC236}">
                <a16:creationId xmlns:a16="http://schemas.microsoft.com/office/drawing/2014/main" id="{3FD7B756-7FFC-494C-A41F-7CA304A16C5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4" name="Picture 13" descr="Logo, company name&#10;&#10;Description automatically generated">
            <a:extLst>
              <a:ext uri="{FF2B5EF4-FFF2-40B4-BE49-F238E27FC236}">
                <a16:creationId xmlns:a16="http://schemas.microsoft.com/office/drawing/2014/main" id="{561FA0F7-5FC4-CD44-967A-D112B7D4F6DC}"/>
              </a:ext>
            </a:extLst>
          </p:cNvPr>
          <p:cNvPicPr>
            <a:picLocks noChangeAspect="1"/>
          </p:cNvPicPr>
          <p:nvPr/>
        </p:nvPicPr>
        <p:blipFill>
          <a:blip r:embed="rId5"/>
          <a:stretch>
            <a:fillRect/>
          </a:stretch>
        </p:blipFill>
        <p:spPr>
          <a:xfrm>
            <a:off x="569170" y="11747"/>
            <a:ext cx="1638392" cy="1159148"/>
          </a:xfrm>
          <a:prstGeom prst="rect">
            <a:avLst/>
          </a:prstGeom>
        </p:spPr>
      </p:pic>
    </p:spTree>
    <p:extLst>
      <p:ext uri="{BB962C8B-B14F-4D97-AF65-F5344CB8AC3E}">
        <p14:creationId xmlns:p14="http://schemas.microsoft.com/office/powerpoint/2010/main" val="233824769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A52B99F1-B2DC-437E-A8A1-A57F2F29F8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8" name="Rectangle 27">
            <a:extLst>
              <a:ext uri="{FF2B5EF4-FFF2-40B4-BE49-F238E27FC236}">
                <a16:creationId xmlns:a16="http://schemas.microsoft.com/office/drawing/2014/main" id="{55F8BA08-3E38-4B70-B93A-74F08E0922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8656" y="684398"/>
            <a:ext cx="8375586" cy="5206040"/>
          </a:xfrm>
          <a:prstGeom prst="rect">
            <a:avLst/>
          </a:prstGeom>
          <a:ln w="12700">
            <a:solidFill>
              <a:srgbClr val="E1E1E1"/>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D24B78A1-2D82-114F-8EFE-E16985622928}"/>
              </a:ext>
            </a:extLst>
          </p:cNvPr>
          <p:cNvSpPr>
            <a:spLocks noGrp="1"/>
          </p:cNvSpPr>
          <p:nvPr>
            <p:ph type="title"/>
          </p:nvPr>
        </p:nvSpPr>
        <p:spPr>
          <a:xfrm>
            <a:off x="783771" y="1092857"/>
            <a:ext cx="2752278" cy="4389120"/>
          </a:xfrm>
        </p:spPr>
        <p:txBody>
          <a:bodyPr>
            <a:normAutofit/>
          </a:bodyPr>
          <a:lstStyle/>
          <a:p>
            <a:r>
              <a:rPr lang="en-MY" sz="2800" b="1" dirty="0"/>
              <a:t>What do I need to send?</a:t>
            </a:r>
            <a:endParaRPr lang="en-MY" sz="2800" dirty="0"/>
          </a:p>
        </p:txBody>
      </p:sp>
      <p:sp>
        <p:nvSpPr>
          <p:cNvPr id="30" name="Rectangle 29">
            <a:extLst>
              <a:ext uri="{FF2B5EF4-FFF2-40B4-BE49-F238E27FC236}">
                <a16:creationId xmlns:a16="http://schemas.microsoft.com/office/drawing/2014/main" id="{357F1B33-79AB-4A71-8CEC-4546D709B8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4125" y="2935374"/>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5" name="Content Placeholder 4">
            <a:extLst>
              <a:ext uri="{FF2B5EF4-FFF2-40B4-BE49-F238E27FC236}">
                <a16:creationId xmlns:a16="http://schemas.microsoft.com/office/drawing/2014/main" id="{9FA6A34C-5DFC-C24E-A8C0-2E37EA1FE02C}"/>
              </a:ext>
            </a:extLst>
          </p:cNvPr>
          <p:cNvSpPr>
            <a:spLocks noGrp="1"/>
          </p:cNvSpPr>
          <p:nvPr>
            <p:ph idx="1"/>
          </p:nvPr>
        </p:nvSpPr>
        <p:spPr>
          <a:xfrm>
            <a:off x="4179509" y="1092857"/>
            <a:ext cx="4424845" cy="4389120"/>
          </a:xfrm>
        </p:spPr>
        <p:txBody>
          <a:bodyPr anchor="ctr">
            <a:noAutofit/>
          </a:bodyPr>
          <a:lstStyle/>
          <a:p>
            <a:pPr marL="742950" indent="-742950">
              <a:buFont typeface="+mj-lt"/>
              <a:buAutoNum type="arabicPeriod"/>
            </a:pPr>
            <a:r>
              <a:rPr lang="en-GB" sz="2400" dirty="0"/>
              <a:t>Spatial (GIS) data: a polygon or point for each OECM</a:t>
            </a:r>
          </a:p>
          <a:p>
            <a:pPr marL="742950" indent="-742950">
              <a:buFont typeface="+mj-lt"/>
              <a:buAutoNum type="arabicPeriod"/>
            </a:pPr>
            <a:r>
              <a:rPr lang="en-GB" sz="2400" dirty="0"/>
              <a:t>Tabular data, e.g. name and governance type. You can include a link to supporting information if available, e.g. the results of the IUCN methodology</a:t>
            </a:r>
          </a:p>
          <a:p>
            <a:pPr marL="742950" indent="-742950">
              <a:buFont typeface="+mj-lt"/>
              <a:buAutoNum type="arabicPeriod"/>
            </a:pPr>
            <a:r>
              <a:rPr lang="en-GB" sz="2400" dirty="0"/>
              <a:t>A signed data-contributor agreement</a:t>
            </a:r>
          </a:p>
          <a:p>
            <a:pPr marL="742950" indent="-742950">
              <a:buFont typeface="+mj-lt"/>
              <a:buAutoNum type="arabicPeriod"/>
            </a:pPr>
            <a:endParaRPr lang="en-GB" sz="2400" dirty="0"/>
          </a:p>
          <a:p>
            <a:pPr marL="0" indent="0">
              <a:buNone/>
            </a:pPr>
            <a:r>
              <a:rPr lang="en-GB" sz="2400" dirty="0">
                <a:hlinkClick r:id="rId2"/>
              </a:rPr>
              <a:t>www.wcmc.io/WDPA_Manual</a:t>
            </a:r>
            <a:endParaRPr lang="en-GB" sz="2400" dirty="0"/>
          </a:p>
        </p:txBody>
      </p:sp>
      <p:pic>
        <p:nvPicPr>
          <p:cNvPr id="7" name="Picture 6" descr="A picture containing light&#10;&#10;Description automatically generated">
            <a:extLst>
              <a:ext uri="{FF2B5EF4-FFF2-40B4-BE49-F238E27FC236}">
                <a16:creationId xmlns:a16="http://schemas.microsoft.com/office/drawing/2014/main" id="{167E55AD-36AB-4A42-949A-D45EF3563C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8" name="Picture 7" descr="A close up of a sign&#10;&#10;Description automatically generated">
            <a:extLst>
              <a:ext uri="{FF2B5EF4-FFF2-40B4-BE49-F238E27FC236}">
                <a16:creationId xmlns:a16="http://schemas.microsoft.com/office/drawing/2014/main" id="{CDF01595-27A3-A64C-98ED-C3057DA2729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340279534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FFD48BC7-DC40-47DE-87EE-9F4B6ECB9A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1" name="Freeform: Shape 20">
            <a:extLst>
              <a:ext uri="{FF2B5EF4-FFF2-40B4-BE49-F238E27FC236}">
                <a16:creationId xmlns:a16="http://schemas.microsoft.com/office/drawing/2014/main" id="{E502BBC7-2C76-46F3-BC24-5985BC13DB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818" y="0"/>
            <a:ext cx="7472363"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solidFill>
              <a:srgbClr val="EFEFEF"/>
            </a:solidFill>
          </a:ln>
          <a:effectLst>
            <a:outerShdw blurRad="139700" sx="102000" sy="102000" algn="ctr" rotWithShape="0">
              <a:schemeClr val="bg1">
                <a:lumMod val="85000"/>
                <a:alpha val="3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id="{C7F28D52-2A5F-4D23-81AE-7CB8B591C7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0"/>
            <a:ext cx="7461504" cy="6858000"/>
          </a:xfrm>
          <a:custGeom>
            <a:avLst/>
            <a:gdLst>
              <a:gd name="connsiteX0" fmla="*/ 1595771 w 9963150"/>
              <a:gd name="connsiteY0" fmla="*/ 0 h 6858000"/>
              <a:gd name="connsiteX1" fmla="*/ 8367379 w 9963150"/>
              <a:gd name="connsiteY1" fmla="*/ 0 h 6858000"/>
              <a:gd name="connsiteX2" fmla="*/ 8504080 w 9963150"/>
              <a:gd name="connsiteY2" fmla="*/ 130333 h 6858000"/>
              <a:gd name="connsiteX3" fmla="*/ 9963150 w 9963150"/>
              <a:gd name="connsiteY3" fmla="*/ 3652838 h 6858000"/>
              <a:gd name="connsiteX4" fmla="*/ 8825600 w 9963150"/>
              <a:gd name="connsiteY4" fmla="*/ 6821583 h 6858000"/>
              <a:gd name="connsiteX5" fmla="*/ 8794055 w 9963150"/>
              <a:gd name="connsiteY5" fmla="*/ 6858000 h 6858000"/>
              <a:gd name="connsiteX6" fmla="*/ 1169096 w 9963150"/>
              <a:gd name="connsiteY6" fmla="*/ 6858000 h 6858000"/>
              <a:gd name="connsiteX7" fmla="*/ 1137550 w 9963150"/>
              <a:gd name="connsiteY7" fmla="*/ 6821583 h 6858000"/>
              <a:gd name="connsiteX8" fmla="*/ 0 w 9963150"/>
              <a:gd name="connsiteY8" fmla="*/ 3652838 h 6858000"/>
              <a:gd name="connsiteX9" fmla="*/ 1459070 w 9963150"/>
              <a:gd name="connsiteY9" fmla="*/ 1303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963150" h="6858000">
                <a:moveTo>
                  <a:pt x="1595771" y="0"/>
                </a:moveTo>
                <a:lnTo>
                  <a:pt x="8367379" y="0"/>
                </a:lnTo>
                <a:lnTo>
                  <a:pt x="8504080" y="130333"/>
                </a:lnTo>
                <a:cubicBezTo>
                  <a:pt x="9405568" y="1031820"/>
                  <a:pt x="9963150" y="2277214"/>
                  <a:pt x="9963150" y="3652838"/>
                </a:cubicBezTo>
                <a:cubicBezTo>
                  <a:pt x="9963150" y="4856509"/>
                  <a:pt x="9536251" y="5960473"/>
                  <a:pt x="8825600" y="6821583"/>
                </a:cubicBezTo>
                <a:lnTo>
                  <a:pt x="8794055" y="6858000"/>
                </a:lnTo>
                <a:lnTo>
                  <a:pt x="1169096" y="6858000"/>
                </a:lnTo>
                <a:lnTo>
                  <a:pt x="1137550" y="6821583"/>
                </a:lnTo>
                <a:cubicBezTo>
                  <a:pt x="426899" y="5960473"/>
                  <a:pt x="0" y="4856509"/>
                  <a:pt x="0" y="3652838"/>
                </a:cubicBezTo>
                <a:cubicBezTo>
                  <a:pt x="0" y="2277214"/>
                  <a:pt x="557582" y="1031820"/>
                  <a:pt x="1459070" y="130333"/>
                </a:cubicBez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A6B717DA-BDDC-FA41-BCD2-3D63054B266C}"/>
              </a:ext>
            </a:extLst>
          </p:cNvPr>
          <p:cNvSpPr>
            <a:spLocks noGrp="1"/>
          </p:cNvSpPr>
          <p:nvPr>
            <p:ph type="title"/>
          </p:nvPr>
        </p:nvSpPr>
        <p:spPr>
          <a:xfrm>
            <a:off x="1143002" y="1999615"/>
            <a:ext cx="6858000" cy="2764028"/>
          </a:xfrm>
        </p:spPr>
        <p:txBody>
          <a:bodyPr vert="horz" lIns="91440" tIns="45720" rIns="91440" bIns="45720" rtlCol="0" anchor="ctr">
            <a:normAutofit/>
          </a:bodyPr>
          <a:lstStyle/>
          <a:p>
            <a:pPr algn="ctr" defTabSz="914400"/>
            <a:r>
              <a:rPr lang="en-US" sz="6300" kern="1200">
                <a:solidFill>
                  <a:schemeClr val="tx1"/>
                </a:solidFill>
                <a:latin typeface="+mj-lt"/>
                <a:ea typeface="+mj-ea"/>
                <a:cs typeface="+mj-cs"/>
              </a:rPr>
              <a:t>ACTION PLANS</a:t>
            </a:r>
          </a:p>
        </p:txBody>
      </p:sp>
      <p:sp>
        <p:nvSpPr>
          <p:cNvPr id="5" name="Text Placeholder 4">
            <a:extLst>
              <a:ext uri="{FF2B5EF4-FFF2-40B4-BE49-F238E27FC236}">
                <a16:creationId xmlns:a16="http://schemas.microsoft.com/office/drawing/2014/main" id="{30F1F041-E99B-494B-BA7F-0AAA736C29EF}"/>
              </a:ext>
            </a:extLst>
          </p:cNvPr>
          <p:cNvSpPr>
            <a:spLocks noGrp="1"/>
          </p:cNvSpPr>
          <p:nvPr>
            <p:ph type="body" idx="1"/>
          </p:nvPr>
        </p:nvSpPr>
        <p:spPr>
          <a:xfrm>
            <a:off x="1475184" y="5645150"/>
            <a:ext cx="6193632" cy="631825"/>
          </a:xfrm>
        </p:spPr>
        <p:txBody>
          <a:bodyPr vert="horz" lIns="91440" tIns="45720" rIns="91440" bIns="45720" rtlCol="0" anchor="ctr">
            <a:normAutofit/>
          </a:bodyPr>
          <a:lstStyle/>
          <a:p>
            <a:pPr algn="ctr" defTabSz="914400">
              <a:spcBef>
                <a:spcPts val="1000"/>
              </a:spcBef>
            </a:pPr>
            <a:r>
              <a:rPr lang="en-US" sz="2400" kern="1200">
                <a:solidFill>
                  <a:schemeClr val="tx1"/>
                </a:solidFill>
                <a:latin typeface="+mn-lt"/>
                <a:ea typeface="+mn-ea"/>
                <a:cs typeface="+mn-cs"/>
              </a:rPr>
              <a:t>MODULE F</a:t>
            </a:r>
          </a:p>
        </p:txBody>
      </p:sp>
      <p:sp>
        <p:nvSpPr>
          <p:cNvPr id="25" name="Rectangle 24">
            <a:extLst>
              <a:ext uri="{FF2B5EF4-FFF2-40B4-BE49-F238E27FC236}">
                <a16:creationId xmlns:a16="http://schemas.microsoft.com/office/drawing/2014/main" id="{3629484E-3792-4B3D-89AD-7C8A1ED0E0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88920" y="5524786"/>
            <a:ext cx="3566160" cy="274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descr="A picture containing light&#10;&#10;Description automatically generated">
            <a:extLst>
              <a:ext uri="{FF2B5EF4-FFF2-40B4-BE49-F238E27FC236}">
                <a16:creationId xmlns:a16="http://schemas.microsoft.com/office/drawing/2014/main" id="{7CB0A9AA-0F0D-874F-BC4D-9741FBFCCE2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pic>
        <p:nvPicPr>
          <p:cNvPr id="10" name="Picture 9" descr="A close up of a sign&#10;&#10;Description automatically generated">
            <a:extLst>
              <a:ext uri="{FF2B5EF4-FFF2-40B4-BE49-F238E27FC236}">
                <a16:creationId xmlns:a16="http://schemas.microsoft.com/office/drawing/2014/main" id="{1A0513C9-F5F0-5A46-B4DE-48F4245F95D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5976" y="207412"/>
            <a:ext cx="728201" cy="892046"/>
          </a:xfrm>
          <a:prstGeom prst="rect">
            <a:avLst/>
          </a:prstGeom>
        </p:spPr>
      </p:pic>
    </p:spTree>
    <p:extLst>
      <p:ext uri="{BB962C8B-B14F-4D97-AF65-F5344CB8AC3E}">
        <p14:creationId xmlns:p14="http://schemas.microsoft.com/office/powerpoint/2010/main" val="265363083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783959"/>
            <a:ext cx="3065480" cy="2889114"/>
          </a:xfrm>
        </p:spPr>
        <p:txBody>
          <a:bodyPr vert="horz" lIns="91440" tIns="45720" rIns="91440" bIns="45720" rtlCol="0" anchor="b">
            <a:normAutofit fontScale="90000"/>
          </a:bodyPr>
          <a:lstStyle/>
          <a:p>
            <a:pPr defTabSz="914400"/>
            <a:br>
              <a:rPr lang="en-US" dirty="0"/>
            </a:br>
            <a:br>
              <a:rPr lang="en-US" dirty="0"/>
            </a:br>
            <a:br>
              <a:rPr lang="en-US" dirty="0"/>
            </a:br>
            <a:r>
              <a:rPr lang="en-US" dirty="0"/>
              <a:t>Translate the IUCN guidelines and methodology into national languages</a:t>
            </a:r>
            <a:br>
              <a:rPr lang="en-US" sz="2900" dirty="0"/>
            </a:br>
            <a:endParaRPr lang="en-US" sz="2900" dirty="0"/>
          </a:p>
        </p:txBody>
      </p:sp>
      <p:sp>
        <p:nvSpPr>
          <p:cNvPr id="86" name="Freeform: Shape 85">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picture containing text, screenshot, different, display&#10;&#10;Description automatically generated">
            <a:extLst>
              <a:ext uri="{FF2B5EF4-FFF2-40B4-BE49-F238E27FC236}">
                <a16:creationId xmlns:a16="http://schemas.microsoft.com/office/drawing/2014/main" id="{E08F02A1-62D5-004A-97EF-38890E8BB90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141657521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4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270000"/>
            <a:ext cx="3065480" cy="3403073"/>
          </a:xfrm>
        </p:spPr>
        <p:txBody>
          <a:bodyPr vert="horz" lIns="91440" tIns="45720" rIns="91440" bIns="45720" rtlCol="0" anchor="b">
            <a:normAutofit fontScale="90000"/>
          </a:bodyPr>
          <a:lstStyle/>
          <a:p>
            <a:pPr defTabSz="914400"/>
            <a:br>
              <a:rPr lang="en-US" dirty="0"/>
            </a:br>
            <a:r>
              <a:rPr lang="en-US" dirty="0"/>
              <a:t>Hold meetings among key rightsholders and stakeholders and raise awareness about OECMs</a:t>
            </a:r>
            <a:br>
              <a:rPr lang="en-US" sz="2200" dirty="0"/>
            </a:br>
            <a:endParaRPr lang="en-US" sz="2200" dirty="0"/>
          </a:p>
        </p:txBody>
      </p:sp>
      <p:sp>
        <p:nvSpPr>
          <p:cNvPr id="86" name="Freeform: Shape 85">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picture containing person, indoor&#10;&#10;Description automatically generated">
            <a:extLst>
              <a:ext uri="{FF2B5EF4-FFF2-40B4-BE49-F238E27FC236}">
                <a16:creationId xmlns:a16="http://schemas.microsoft.com/office/drawing/2014/main" id="{0B4216ED-433E-134B-BA88-DF70A3ADB9A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 b="-1"/>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23698161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4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783959"/>
            <a:ext cx="3065480" cy="2889114"/>
          </a:xfrm>
        </p:spPr>
        <p:txBody>
          <a:bodyPr vert="horz" lIns="91440" tIns="45720" rIns="91440" bIns="45720" rtlCol="0" anchor="ctr">
            <a:normAutofit/>
          </a:bodyPr>
          <a:lstStyle/>
          <a:p>
            <a:pPr defTabSz="914400"/>
            <a:r>
              <a:rPr lang="en-US" sz="3000" dirty="0"/>
              <a:t>Work towards a national assessment to identify potential OECMs</a:t>
            </a:r>
            <a:endParaRPr lang="en-US" dirty="0"/>
          </a:p>
        </p:txBody>
      </p:sp>
      <p:sp>
        <p:nvSpPr>
          <p:cNvPr id="192" name="Freeform: Shape 191">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32" name="Picture 8" descr="bird soaring">
            <a:extLst>
              <a:ext uri="{FF2B5EF4-FFF2-40B4-BE49-F238E27FC236}">
                <a16:creationId xmlns:a16="http://schemas.microsoft.com/office/drawing/2014/main" id="{DE78F8AD-6FC3-432F-B450-76D685063657}"/>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1"/>
          <a:stretch/>
        </p:blipFill>
        <p:spPr bwMode="auto">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104856375"/>
      </p:ext>
    </p:extLst>
  </p:cSld>
  <p:clrMapOvr>
    <a:overrideClrMapping bg1="dk1" tx1="lt1" bg2="dk2" tx2="lt2" accent1="accent1" accent2="accent2" accent3="accent3" accent4="accent4" accent5="accent5" accent6="accent6" hlink="hlink" folHlink="folHlink"/>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219200"/>
            <a:ext cx="3065480" cy="3793067"/>
          </a:xfrm>
        </p:spPr>
        <p:txBody>
          <a:bodyPr vert="horz" lIns="91440" tIns="45720" rIns="91440" bIns="45720" rtlCol="0" anchor="b">
            <a:noAutofit/>
          </a:bodyPr>
          <a:lstStyle/>
          <a:p>
            <a:pPr defTabSz="914400"/>
            <a:br>
              <a:rPr lang="en-US" sz="3000" dirty="0"/>
            </a:br>
            <a:r>
              <a:rPr lang="en-US" sz="3000" dirty="0"/>
              <a:t>Provide training to a diversity of governance authorities and actors on how to use the IUCN site-level methodology and begin to identify OECMs</a:t>
            </a:r>
          </a:p>
        </p:txBody>
      </p:sp>
      <p:sp>
        <p:nvSpPr>
          <p:cNvPr id="86" name="Freeform: Shape 85">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group of people sitting around a table playing a game&#10;&#10;Description automatically generated with low confidence">
            <a:extLst>
              <a:ext uri="{FF2B5EF4-FFF2-40B4-BE49-F238E27FC236}">
                <a16:creationId xmlns:a16="http://schemas.microsoft.com/office/drawing/2014/main" id="{9F534DDD-1CF5-E842-ABB4-BB1EBE05487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pic>
        <p:nvPicPr>
          <p:cNvPr id="8" name="Picture 7" descr="A picture containing light&#10;&#10;Description automatically generated">
            <a:extLst>
              <a:ext uri="{FF2B5EF4-FFF2-40B4-BE49-F238E27FC236}">
                <a16:creationId xmlns:a16="http://schemas.microsoft.com/office/drawing/2014/main" id="{32BED4AE-0A66-C84F-A975-99507EF5F0A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spTree>
    <p:extLst>
      <p:ext uri="{BB962C8B-B14F-4D97-AF65-F5344CB8AC3E}">
        <p14:creationId xmlns:p14="http://schemas.microsoft.com/office/powerpoint/2010/main" val="25222327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2"/>
          <p:cNvSpPr>
            <a:spLocks noGrp="1"/>
          </p:cNvSpPr>
          <p:nvPr>
            <p:ph type="title"/>
          </p:nvPr>
        </p:nvSpPr>
        <p:spPr>
          <a:xfrm>
            <a:off x="5598460" y="1021664"/>
            <a:ext cx="3065480" cy="5328336"/>
          </a:xfrm>
        </p:spPr>
        <p:txBody>
          <a:bodyPr vert="horz" lIns="91440" tIns="45720" rIns="91440" bIns="45720" rtlCol="0" anchor="b">
            <a:noAutofit/>
          </a:bodyPr>
          <a:lstStyle/>
          <a:p>
            <a:pPr defTabSz="914400"/>
            <a:r>
              <a:rPr lang="en-US" sz="3000" dirty="0" err="1"/>
              <a:t>Analyse</a:t>
            </a:r>
            <a:r>
              <a:rPr lang="en-US" sz="3000" dirty="0"/>
              <a:t> the kinds of financial and non-financial support that potential and identified OECMs are receiving to determine additional needs to maintain biodiversity values over the long term</a:t>
            </a:r>
          </a:p>
        </p:txBody>
      </p:sp>
      <p:sp>
        <p:nvSpPr>
          <p:cNvPr id="69" name="Freeform: Shape 68">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0" y="0"/>
            <a:ext cx="5391039"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Picture 2" descr="A picture containing diagram&#10;&#10;Description automatically generated">
            <a:extLst>
              <a:ext uri="{FF2B5EF4-FFF2-40B4-BE49-F238E27FC236}">
                <a16:creationId xmlns:a16="http://schemas.microsoft.com/office/drawing/2014/main" id="{A57E0D4F-861E-2B47-AE29-37573B6BC21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5271352"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pic>
        <p:nvPicPr>
          <p:cNvPr id="8" name="Picture 7" descr="A picture containing light&#10;&#10;Description automatically generated">
            <a:extLst>
              <a:ext uri="{FF2B5EF4-FFF2-40B4-BE49-F238E27FC236}">
                <a16:creationId xmlns:a16="http://schemas.microsoft.com/office/drawing/2014/main" id="{40209E2F-D40E-1540-9CFF-AEDB4204D08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099" y="129618"/>
            <a:ext cx="918689" cy="892046"/>
          </a:xfrm>
          <a:prstGeom prst="rect">
            <a:avLst/>
          </a:prstGeom>
        </p:spPr>
      </p:pic>
    </p:spTree>
    <p:extLst>
      <p:ext uri="{BB962C8B-B14F-4D97-AF65-F5344CB8AC3E}">
        <p14:creationId xmlns:p14="http://schemas.microsoft.com/office/powerpoint/2010/main" val="852311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CB962CF-61A3-4EF9-94F6-7C59B03295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0DD17E1-3337-594E-AAA4-9947B1F3174D}"/>
              </a:ext>
            </a:extLst>
          </p:cNvPr>
          <p:cNvSpPr>
            <a:spLocks noGrp="1"/>
          </p:cNvSpPr>
          <p:nvPr>
            <p:ph idx="1"/>
          </p:nvPr>
        </p:nvSpPr>
        <p:spPr>
          <a:xfrm>
            <a:off x="393716" y="461489"/>
            <a:ext cx="8354280" cy="4681658"/>
          </a:xfrm>
        </p:spPr>
        <p:txBody>
          <a:bodyPr>
            <a:normAutofit/>
          </a:bodyPr>
          <a:lstStyle/>
          <a:p>
            <a:pPr marL="0" indent="0" algn="ctr">
              <a:buNone/>
            </a:pPr>
            <a:r>
              <a:rPr lang="en-US" sz="2600" dirty="0"/>
              <a:t>Resources produced by the IUCN World Commission on Protected Areas</a:t>
            </a:r>
          </a:p>
          <a:p>
            <a:pPr marL="0" indent="0" algn="ctr">
              <a:buNone/>
            </a:pPr>
            <a:endParaRPr lang="en-US" sz="2600" dirty="0"/>
          </a:p>
          <a:p>
            <a:pPr marL="0" indent="0" algn="ctr">
              <a:buNone/>
            </a:pPr>
            <a:r>
              <a:rPr lang="en-US" sz="2600" dirty="0"/>
              <a:t>Supported by the </a:t>
            </a:r>
            <a:r>
              <a:rPr lang="en-MY" sz="2600" dirty="0"/>
              <a:t>German Federal Agency for Nature Conservation (</a:t>
            </a:r>
            <a:r>
              <a:rPr lang="en-MY" sz="2600" dirty="0" err="1"/>
              <a:t>Bundesamt</a:t>
            </a:r>
            <a:r>
              <a:rPr lang="en-MY" sz="2600" dirty="0"/>
              <a:t> </a:t>
            </a:r>
            <a:r>
              <a:rPr lang="en-MY" sz="2600" dirty="0" err="1"/>
              <a:t>für</a:t>
            </a:r>
            <a:r>
              <a:rPr lang="en-MY" sz="2600" dirty="0"/>
              <a:t> </a:t>
            </a:r>
            <a:r>
              <a:rPr lang="en-MY" sz="2600" dirty="0" err="1"/>
              <a:t>Naturschutz</a:t>
            </a:r>
            <a:r>
              <a:rPr lang="en-MY" sz="2600" dirty="0"/>
              <a:t>, </a:t>
            </a:r>
            <a:r>
              <a:rPr lang="en-MY" sz="2600" dirty="0" err="1"/>
              <a:t>BfN</a:t>
            </a:r>
            <a:r>
              <a:rPr lang="en-MY" sz="2600" dirty="0"/>
              <a:t>)</a:t>
            </a:r>
          </a:p>
          <a:p>
            <a:pPr marL="0" indent="0" algn="ctr">
              <a:buNone/>
            </a:pPr>
            <a:endParaRPr lang="en-MY" sz="2600" dirty="0"/>
          </a:p>
          <a:p>
            <a:pPr marL="0" indent="0" algn="ctr">
              <a:buNone/>
            </a:pPr>
            <a:r>
              <a:rPr lang="en-MY" sz="2600" dirty="0"/>
              <a:t>For more information please email: </a:t>
            </a:r>
          </a:p>
          <a:p>
            <a:pPr marL="0" indent="0" algn="ctr">
              <a:buNone/>
            </a:pPr>
            <a:r>
              <a:rPr lang="en-MY" sz="2600" b="1" dirty="0" err="1"/>
              <a:t>oecm@wcpa.iucn.org</a:t>
            </a:r>
            <a:r>
              <a:rPr lang="en-MY" sz="2600" b="1" dirty="0"/>
              <a:t> </a:t>
            </a:r>
          </a:p>
          <a:p>
            <a:endParaRPr lang="en-MY" sz="1700" dirty="0"/>
          </a:p>
          <a:p>
            <a:endParaRPr lang="en-US" sz="1700" dirty="0"/>
          </a:p>
        </p:txBody>
      </p:sp>
      <p:pic>
        <p:nvPicPr>
          <p:cNvPr id="5" name="Picture 4" descr="A close up of a sign&#10;&#10;Description automatically generated">
            <a:extLst>
              <a:ext uri="{FF2B5EF4-FFF2-40B4-BE49-F238E27FC236}">
                <a16:creationId xmlns:a16="http://schemas.microsoft.com/office/drawing/2014/main" id="{7089F29C-BF66-FB43-B811-E25D5F7611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388362" y="3939498"/>
            <a:ext cx="2212043" cy="2709754"/>
          </a:xfrm>
          <a:prstGeom prst="rect">
            <a:avLst/>
          </a:prstGeom>
        </p:spPr>
      </p:pic>
      <p:pic>
        <p:nvPicPr>
          <p:cNvPr id="4" name="Picture 3" descr="A picture containing light&#10;&#10;Description automatically generated">
            <a:extLst>
              <a:ext uri="{FF2B5EF4-FFF2-40B4-BE49-F238E27FC236}">
                <a16:creationId xmlns:a16="http://schemas.microsoft.com/office/drawing/2014/main" id="{12BC24E4-26D5-CD44-8560-3FE7B7EC9BE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46125" y="4044070"/>
            <a:ext cx="2586249" cy="2500610"/>
          </a:xfrm>
          <a:prstGeom prst="rect">
            <a:avLst/>
          </a:prstGeom>
        </p:spPr>
      </p:pic>
      <p:pic>
        <p:nvPicPr>
          <p:cNvPr id="7" name="Picture 6" descr="Logo, company name&#10;&#10;Description automatically generated">
            <a:extLst>
              <a:ext uri="{FF2B5EF4-FFF2-40B4-BE49-F238E27FC236}">
                <a16:creationId xmlns:a16="http://schemas.microsoft.com/office/drawing/2014/main" id="{5AD041CE-5216-5743-8D02-4794C6455D9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39395" y="4362300"/>
            <a:ext cx="3924332" cy="2034211"/>
          </a:xfrm>
          <a:prstGeom prst="rect">
            <a:avLst/>
          </a:prstGeom>
        </p:spPr>
      </p:pic>
    </p:spTree>
    <p:extLst>
      <p:ext uri="{BB962C8B-B14F-4D97-AF65-F5344CB8AC3E}">
        <p14:creationId xmlns:p14="http://schemas.microsoft.com/office/powerpoint/2010/main" val="2971049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70DFA0FD-AB28-4B25-B870-4D2BBC35BA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1CBC8503-300E-47A2-8E79-97BFCD0E8E8D}"/>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rot="16200000">
            <a:off x="3344289" y="1031193"/>
            <a:ext cx="6858000" cy="4795614"/>
          </a:xfrm>
          <a:prstGeom prst="rect">
            <a:avLst/>
          </a:prstGeom>
        </p:spPr>
      </p:pic>
      <p:grpSp>
        <p:nvGrpSpPr>
          <p:cNvPr id="18" name="Group 17">
            <a:extLst>
              <a:ext uri="{FF2B5EF4-FFF2-40B4-BE49-F238E27FC236}">
                <a16:creationId xmlns:a16="http://schemas.microsoft.com/office/drawing/2014/main" id="{0D628DFB-9CD1-4E2B-8B44-9FDF7E80F6D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84674" y="0"/>
            <a:ext cx="4986424" cy="6858000"/>
            <a:chOff x="5705128" y="0"/>
            <a:chExt cx="6648564" cy="6858000"/>
          </a:xfrm>
        </p:grpSpPr>
        <p:sp>
          <p:nvSpPr>
            <p:cNvPr id="19" name="Freeform: Shape 18">
              <a:extLst>
                <a:ext uri="{FF2B5EF4-FFF2-40B4-BE49-F238E27FC236}">
                  <a16:creationId xmlns:a16="http://schemas.microsoft.com/office/drawing/2014/main" id="{4CB07514-66C4-498E-85FA-6CCDFB2531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68018" y="0"/>
              <a:ext cx="6485674" cy="6858000"/>
            </a:xfrm>
            <a:custGeom>
              <a:avLst/>
              <a:gdLst>
                <a:gd name="connsiteX0" fmla="*/ 1720317 w 6237794"/>
                <a:gd name="connsiteY0" fmla="*/ 0 h 6858000"/>
                <a:gd name="connsiteX1" fmla="*/ 2433560 w 6237794"/>
                <a:gd name="connsiteY1" fmla="*/ 0 h 6858000"/>
                <a:gd name="connsiteX2" fmla="*/ 2351473 w 6237794"/>
                <a:gd name="connsiteY2" fmla="*/ 41605 h 6858000"/>
                <a:gd name="connsiteX3" fmla="*/ 1473152 w 6237794"/>
                <a:gd name="connsiteY3" fmla="*/ 667521 h 6858000"/>
                <a:gd name="connsiteX4" fmla="*/ 982876 w 6237794"/>
                <a:gd name="connsiteY4" fmla="*/ 1193803 h 6858000"/>
                <a:gd name="connsiteX5" fmla="*/ 595242 w 6237794"/>
                <a:gd name="connsiteY5" fmla="*/ 1798192 h 6858000"/>
                <a:gd name="connsiteX6" fmla="*/ 332174 w 6237794"/>
                <a:gd name="connsiteY6" fmla="*/ 2466315 h 6858000"/>
                <a:gd name="connsiteX7" fmla="*/ 236500 w 6237794"/>
                <a:gd name="connsiteY7" fmla="*/ 3178573 h 6858000"/>
                <a:gd name="connsiteX8" fmla="*/ 276860 w 6237794"/>
                <a:gd name="connsiteY8" fmla="*/ 3527298 h 6858000"/>
                <a:gd name="connsiteX9" fmla="*/ 396054 w 6237794"/>
                <a:gd name="connsiteY9" fmla="*/ 3853520 h 6858000"/>
                <a:gd name="connsiteX10" fmla="*/ 479243 w 6237794"/>
                <a:gd name="connsiteY10" fmla="*/ 4007121 h 6858000"/>
                <a:gd name="connsiteX11" fmla="*/ 574772 w 6237794"/>
                <a:gd name="connsiteY11" fmla="*/ 4155787 h 6858000"/>
                <a:gd name="connsiteX12" fmla="*/ 795447 w 6237794"/>
                <a:gd name="connsiteY12" fmla="*/ 4443100 h 6858000"/>
                <a:gd name="connsiteX13" fmla="*/ 1034270 w 6237794"/>
                <a:gd name="connsiteY13" fmla="*/ 4732591 h 6858000"/>
                <a:gd name="connsiteX14" fmla="*/ 1153028 w 6237794"/>
                <a:gd name="connsiteY14" fmla="*/ 4883725 h 6858000"/>
                <a:gd name="connsiteX15" fmla="*/ 1210084 w 6237794"/>
                <a:gd name="connsiteY15" fmla="*/ 4957912 h 6858000"/>
                <a:gd name="connsiteX16" fmla="*/ 1265979 w 6237794"/>
                <a:gd name="connsiteY16" fmla="*/ 5028906 h 6858000"/>
                <a:gd name="connsiteX17" fmla="*/ 1746238 w 6237794"/>
                <a:gd name="connsiteY17" fmla="*/ 5553590 h 6858000"/>
                <a:gd name="connsiteX18" fmla="*/ 2001611 w 6237794"/>
                <a:gd name="connsiteY18" fmla="*/ 5789654 h 6858000"/>
                <a:gd name="connsiteX19" fmla="*/ 2269035 w 6237794"/>
                <a:gd name="connsiteY19" fmla="*/ 6007280 h 6858000"/>
                <a:gd name="connsiteX20" fmla="*/ 2866455 w 6237794"/>
                <a:gd name="connsiteY20" fmla="*/ 6351505 h 6858000"/>
                <a:gd name="connsiteX21" fmla="*/ 3200661 w 6237794"/>
                <a:gd name="connsiteY21" fmla="*/ 6448777 h 6858000"/>
                <a:gd name="connsiteX22" fmla="*/ 3286318 w 6237794"/>
                <a:gd name="connsiteY22" fmla="*/ 6465908 h 6858000"/>
                <a:gd name="connsiteX23" fmla="*/ 3372701 w 6237794"/>
                <a:gd name="connsiteY23" fmla="*/ 6480281 h 6858000"/>
                <a:gd name="connsiteX24" fmla="*/ 3547063 w 6237794"/>
                <a:gd name="connsiteY24" fmla="*/ 6500896 h 6858000"/>
                <a:gd name="connsiteX25" fmla="*/ 3634753 w 6237794"/>
                <a:gd name="connsiteY25" fmla="*/ 6507575 h 6858000"/>
                <a:gd name="connsiteX26" fmla="*/ 3722733 w 6237794"/>
                <a:gd name="connsiteY26" fmla="*/ 6512221 h 6858000"/>
                <a:gd name="connsiteX27" fmla="*/ 3811003 w 6237794"/>
                <a:gd name="connsiteY27" fmla="*/ 6514253 h 6858000"/>
                <a:gd name="connsiteX28" fmla="*/ 3899418 w 6237794"/>
                <a:gd name="connsiteY28" fmla="*/ 6513817 h 6858000"/>
                <a:gd name="connsiteX29" fmla="*/ 3943698 w 6237794"/>
                <a:gd name="connsiteY29" fmla="*/ 6513381 h 6858000"/>
                <a:gd name="connsiteX30" fmla="*/ 3986381 w 6237794"/>
                <a:gd name="connsiteY30" fmla="*/ 6511495 h 6858000"/>
                <a:gd name="connsiteX31" fmla="*/ 4028919 w 6237794"/>
                <a:gd name="connsiteY31" fmla="*/ 6509317 h 6858000"/>
                <a:gd name="connsiteX32" fmla="*/ 4071312 w 6237794"/>
                <a:gd name="connsiteY32" fmla="*/ 6505833 h 6858000"/>
                <a:gd name="connsiteX33" fmla="*/ 4239432 w 6237794"/>
                <a:gd name="connsiteY33" fmla="*/ 6485072 h 6858000"/>
                <a:gd name="connsiteX34" fmla="*/ 4879826 w 6237794"/>
                <a:gd name="connsiteY34" fmla="*/ 6274849 h 6858000"/>
                <a:gd name="connsiteX35" fmla="*/ 5471439 w 6237794"/>
                <a:gd name="connsiteY35" fmla="*/ 5906235 h 6858000"/>
                <a:gd name="connsiteX36" fmla="*/ 5614877 w 6237794"/>
                <a:gd name="connsiteY36" fmla="*/ 5797930 h 6858000"/>
                <a:gd name="connsiteX37" fmla="*/ 5758316 w 6237794"/>
                <a:gd name="connsiteY37" fmla="*/ 5685995 h 6858000"/>
                <a:gd name="connsiteX38" fmla="*/ 6048824 w 6237794"/>
                <a:gd name="connsiteY38" fmla="*/ 5453705 h 6858000"/>
                <a:gd name="connsiteX39" fmla="*/ 6237794 w 6237794"/>
                <a:gd name="connsiteY39" fmla="*/ 5308644 h 6858000"/>
                <a:gd name="connsiteX40" fmla="*/ 6237794 w 6237794"/>
                <a:gd name="connsiteY40" fmla="*/ 6081399 h 6858000"/>
                <a:gd name="connsiteX41" fmla="*/ 6123011 w 6237794"/>
                <a:gd name="connsiteY41" fmla="*/ 6166399 h 6858000"/>
                <a:gd name="connsiteX42" fmla="*/ 5965925 w 6237794"/>
                <a:gd name="connsiteY42" fmla="*/ 6278479 h 6858000"/>
                <a:gd name="connsiteX43" fmla="*/ 5803903 w 6237794"/>
                <a:gd name="connsiteY43" fmla="*/ 6387364 h 6858000"/>
                <a:gd name="connsiteX44" fmla="*/ 5463744 w 6237794"/>
                <a:gd name="connsiteY44" fmla="*/ 6591780 h 6858000"/>
                <a:gd name="connsiteX45" fmla="*/ 5097888 w 6237794"/>
                <a:gd name="connsiteY45" fmla="*/ 6765562 h 6858000"/>
                <a:gd name="connsiteX46" fmla="*/ 4905602 w 6237794"/>
                <a:gd name="connsiteY46" fmla="*/ 6836446 h 6858000"/>
                <a:gd name="connsiteX47" fmla="*/ 4831447 w 6237794"/>
                <a:gd name="connsiteY47" fmla="*/ 6858000 h 6858000"/>
                <a:gd name="connsiteX48" fmla="*/ 3036485 w 6237794"/>
                <a:gd name="connsiteY48" fmla="*/ 6858000 h 6858000"/>
                <a:gd name="connsiteX49" fmla="*/ 2911533 w 6237794"/>
                <a:gd name="connsiteY49" fmla="*/ 6825558 h 6858000"/>
                <a:gd name="connsiteX50" fmla="*/ 2719386 w 6237794"/>
                <a:gd name="connsiteY50" fmla="*/ 6767158 h 6858000"/>
                <a:gd name="connsiteX51" fmla="*/ 1980415 w 6237794"/>
                <a:gd name="connsiteY51" fmla="*/ 6440210 h 6858000"/>
                <a:gd name="connsiteX52" fmla="*/ 1357588 w 6237794"/>
                <a:gd name="connsiteY52" fmla="*/ 5931206 h 6858000"/>
                <a:gd name="connsiteX53" fmla="*/ 1105118 w 6237794"/>
                <a:gd name="connsiteY53" fmla="*/ 5624874 h 6858000"/>
                <a:gd name="connsiteX54" fmla="*/ 884588 w 6237794"/>
                <a:gd name="connsiteY54" fmla="*/ 5300539 h 6858000"/>
                <a:gd name="connsiteX55" fmla="*/ 833049 w 6237794"/>
                <a:gd name="connsiteY55" fmla="*/ 5217931 h 6858000"/>
                <a:gd name="connsiteX56" fmla="*/ 783833 w 6237794"/>
                <a:gd name="connsiteY56" fmla="*/ 5137791 h 6858000"/>
                <a:gd name="connsiteX57" fmla="*/ 686706 w 6237794"/>
                <a:gd name="connsiteY57" fmla="*/ 4982447 h 6858000"/>
                <a:gd name="connsiteX58" fmla="*/ 485485 w 6237794"/>
                <a:gd name="connsiteY58" fmla="*/ 4665082 h 6858000"/>
                <a:gd name="connsiteX59" fmla="*/ 289055 w 6237794"/>
                <a:gd name="connsiteY59" fmla="*/ 4329568 h 6858000"/>
                <a:gd name="connsiteX60" fmla="*/ 200495 w 6237794"/>
                <a:gd name="connsiteY60" fmla="*/ 4151721 h 6858000"/>
                <a:gd name="connsiteX61" fmla="*/ 125291 w 6237794"/>
                <a:gd name="connsiteY61" fmla="*/ 3965600 h 6858000"/>
                <a:gd name="connsiteX62" fmla="*/ 67654 w 6237794"/>
                <a:gd name="connsiteY62" fmla="*/ 3772509 h 6858000"/>
                <a:gd name="connsiteX63" fmla="*/ 46168 w 6237794"/>
                <a:gd name="connsiteY63" fmla="*/ 3674076 h 6858000"/>
                <a:gd name="connsiteX64" fmla="*/ 36731 w 6237794"/>
                <a:gd name="connsiteY64" fmla="*/ 3624714 h 6858000"/>
                <a:gd name="connsiteX65" fmla="*/ 28891 w 6237794"/>
                <a:gd name="connsiteY65" fmla="*/ 3575208 h 6858000"/>
                <a:gd name="connsiteX66" fmla="*/ 0 w 6237794"/>
                <a:gd name="connsiteY66" fmla="*/ 3178573 h 6858000"/>
                <a:gd name="connsiteX67" fmla="*/ 80575 w 6237794"/>
                <a:gd name="connsiteY67" fmla="*/ 2405774 h 6858000"/>
                <a:gd name="connsiteX68" fmla="*/ 322737 w 6237794"/>
                <a:gd name="connsiteY68" fmla="*/ 1665351 h 6858000"/>
                <a:gd name="connsiteX69" fmla="*/ 1230700 w 6237794"/>
                <a:gd name="connsiteY69" fmla="*/ 407938 h 6858000"/>
                <a:gd name="connsiteX70" fmla="*/ 1521825 w 6237794"/>
                <a:gd name="connsiteY70" fmla="*/ 14944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6237794" h="6858000">
                  <a:moveTo>
                    <a:pt x="1720317" y="0"/>
                  </a:moveTo>
                  <a:lnTo>
                    <a:pt x="2433560" y="0"/>
                  </a:lnTo>
                  <a:lnTo>
                    <a:pt x="2351473" y="41605"/>
                  </a:lnTo>
                  <a:cubicBezTo>
                    <a:pt x="2036528" y="216271"/>
                    <a:pt x="1740794" y="426339"/>
                    <a:pt x="1473152" y="667521"/>
                  </a:cubicBezTo>
                  <a:cubicBezTo>
                    <a:pt x="1295305" y="828818"/>
                    <a:pt x="1130525" y="1004777"/>
                    <a:pt x="982876" y="1193803"/>
                  </a:cubicBezTo>
                  <a:cubicBezTo>
                    <a:pt x="834936" y="1382538"/>
                    <a:pt x="704418" y="1584921"/>
                    <a:pt x="595242" y="1798192"/>
                  </a:cubicBezTo>
                  <a:cubicBezTo>
                    <a:pt x="486066" y="2011317"/>
                    <a:pt x="395183" y="2234461"/>
                    <a:pt x="332174" y="2466315"/>
                  </a:cubicBezTo>
                  <a:cubicBezTo>
                    <a:pt x="269166" y="2697588"/>
                    <a:pt x="236355" y="2938008"/>
                    <a:pt x="236500" y="3178573"/>
                  </a:cubicBezTo>
                  <a:cubicBezTo>
                    <a:pt x="237807" y="3296751"/>
                    <a:pt x="249421" y="3414057"/>
                    <a:pt x="276860" y="3527298"/>
                  </a:cubicBezTo>
                  <a:cubicBezTo>
                    <a:pt x="303864" y="3640684"/>
                    <a:pt x="345821" y="3749135"/>
                    <a:pt x="396054" y="3853520"/>
                  </a:cubicBezTo>
                  <a:cubicBezTo>
                    <a:pt x="421461" y="3905640"/>
                    <a:pt x="449626" y="3956743"/>
                    <a:pt x="479243" y="4007121"/>
                  </a:cubicBezTo>
                  <a:cubicBezTo>
                    <a:pt x="509295" y="4057354"/>
                    <a:pt x="541380" y="4106861"/>
                    <a:pt x="574772" y="4155787"/>
                  </a:cubicBezTo>
                  <a:cubicBezTo>
                    <a:pt x="642426" y="4253348"/>
                    <a:pt x="717630" y="4348007"/>
                    <a:pt x="795447" y="4443100"/>
                  </a:cubicBezTo>
                  <a:cubicBezTo>
                    <a:pt x="873264" y="4538339"/>
                    <a:pt x="954565" y="4633577"/>
                    <a:pt x="1034270" y="4732591"/>
                  </a:cubicBezTo>
                  <a:cubicBezTo>
                    <a:pt x="1074195" y="4781952"/>
                    <a:pt x="1113684" y="4832476"/>
                    <a:pt x="1153028" y="4883725"/>
                  </a:cubicBezTo>
                  <a:lnTo>
                    <a:pt x="1210084" y="4957912"/>
                  </a:lnTo>
                  <a:cubicBezTo>
                    <a:pt x="1228813" y="4981576"/>
                    <a:pt x="1246670" y="5005822"/>
                    <a:pt x="1265979" y="5028906"/>
                  </a:cubicBezTo>
                  <a:cubicBezTo>
                    <a:pt x="1416677" y="5216770"/>
                    <a:pt x="1580151" y="5389681"/>
                    <a:pt x="1746238" y="5553590"/>
                  </a:cubicBezTo>
                  <a:cubicBezTo>
                    <a:pt x="1829717" y="5635182"/>
                    <a:pt x="1914648" y="5714015"/>
                    <a:pt x="2001611" y="5789654"/>
                  </a:cubicBezTo>
                  <a:cubicBezTo>
                    <a:pt x="2088575" y="5865293"/>
                    <a:pt x="2177135" y="5938465"/>
                    <a:pt x="2269035" y="6007280"/>
                  </a:cubicBezTo>
                  <a:cubicBezTo>
                    <a:pt x="2452108" y="6145202"/>
                    <a:pt x="2649554" y="6268461"/>
                    <a:pt x="2866455" y="6351505"/>
                  </a:cubicBezTo>
                  <a:cubicBezTo>
                    <a:pt x="2974615" y="6393027"/>
                    <a:pt x="3086694" y="6424821"/>
                    <a:pt x="3200661" y="6448777"/>
                  </a:cubicBezTo>
                  <a:cubicBezTo>
                    <a:pt x="3229262" y="6454438"/>
                    <a:pt x="3257572" y="6460971"/>
                    <a:pt x="3286318" y="6465908"/>
                  </a:cubicBezTo>
                  <a:lnTo>
                    <a:pt x="3372701" y="6480281"/>
                  </a:lnTo>
                  <a:cubicBezTo>
                    <a:pt x="3430628" y="6487975"/>
                    <a:pt x="3488556" y="6496106"/>
                    <a:pt x="3547063" y="6500896"/>
                  </a:cubicBezTo>
                  <a:cubicBezTo>
                    <a:pt x="3576245" y="6503654"/>
                    <a:pt x="3605426" y="6506268"/>
                    <a:pt x="3634753" y="6507575"/>
                  </a:cubicBezTo>
                  <a:cubicBezTo>
                    <a:pt x="3664079" y="6509026"/>
                    <a:pt x="3693261" y="6511350"/>
                    <a:pt x="3722733" y="6512221"/>
                  </a:cubicBezTo>
                  <a:lnTo>
                    <a:pt x="3811003" y="6514253"/>
                  </a:lnTo>
                  <a:cubicBezTo>
                    <a:pt x="3840329" y="6514979"/>
                    <a:pt x="3869946" y="6513963"/>
                    <a:pt x="3899418" y="6513817"/>
                  </a:cubicBezTo>
                  <a:lnTo>
                    <a:pt x="3943698" y="6513381"/>
                  </a:lnTo>
                  <a:cubicBezTo>
                    <a:pt x="3958071" y="6512946"/>
                    <a:pt x="3972154" y="6512075"/>
                    <a:pt x="3986381" y="6511495"/>
                  </a:cubicBezTo>
                  <a:cubicBezTo>
                    <a:pt x="4000609" y="6510768"/>
                    <a:pt x="4014837" y="6510333"/>
                    <a:pt x="4028919" y="6509317"/>
                  </a:cubicBezTo>
                  <a:lnTo>
                    <a:pt x="4071312" y="6505833"/>
                  </a:lnTo>
                  <a:cubicBezTo>
                    <a:pt x="4127788" y="6501332"/>
                    <a:pt x="4183828" y="6493782"/>
                    <a:pt x="4239432" y="6485072"/>
                  </a:cubicBezTo>
                  <a:cubicBezTo>
                    <a:pt x="4461994" y="6448195"/>
                    <a:pt x="4675992" y="6376041"/>
                    <a:pt x="4879826" y="6274849"/>
                  </a:cubicBezTo>
                  <a:cubicBezTo>
                    <a:pt x="5084386" y="6174820"/>
                    <a:pt x="5279074" y="6046770"/>
                    <a:pt x="5471439" y="5906235"/>
                  </a:cubicBezTo>
                  <a:cubicBezTo>
                    <a:pt x="5519494" y="5871246"/>
                    <a:pt x="5567258" y="5834806"/>
                    <a:pt x="5614877" y="5797930"/>
                  </a:cubicBezTo>
                  <a:cubicBezTo>
                    <a:pt x="5662787" y="5761199"/>
                    <a:pt x="5710551" y="5723887"/>
                    <a:pt x="5758316" y="5685995"/>
                  </a:cubicBezTo>
                  <a:lnTo>
                    <a:pt x="6048824" y="5453705"/>
                  </a:lnTo>
                  <a:lnTo>
                    <a:pt x="6237794" y="5308644"/>
                  </a:lnTo>
                  <a:lnTo>
                    <a:pt x="6237794" y="6081399"/>
                  </a:lnTo>
                  <a:lnTo>
                    <a:pt x="6123011" y="6166399"/>
                  </a:lnTo>
                  <a:cubicBezTo>
                    <a:pt x="6071326" y="6204001"/>
                    <a:pt x="6019061" y="6241458"/>
                    <a:pt x="5965925" y="6278479"/>
                  </a:cubicBezTo>
                  <a:cubicBezTo>
                    <a:pt x="5912644" y="6315210"/>
                    <a:pt x="5858927" y="6351650"/>
                    <a:pt x="5803903" y="6387364"/>
                  </a:cubicBezTo>
                  <a:cubicBezTo>
                    <a:pt x="5694437" y="6458938"/>
                    <a:pt x="5581486" y="6528335"/>
                    <a:pt x="5463744" y="6591780"/>
                  </a:cubicBezTo>
                  <a:cubicBezTo>
                    <a:pt x="5346147" y="6655514"/>
                    <a:pt x="5224486" y="6714748"/>
                    <a:pt x="5097888" y="6765562"/>
                  </a:cubicBezTo>
                  <a:cubicBezTo>
                    <a:pt x="5034879" y="6791332"/>
                    <a:pt x="4970700" y="6815005"/>
                    <a:pt x="4905602" y="6836446"/>
                  </a:cubicBezTo>
                  <a:lnTo>
                    <a:pt x="4831447" y="6858000"/>
                  </a:lnTo>
                  <a:lnTo>
                    <a:pt x="3036485" y="6858000"/>
                  </a:lnTo>
                  <a:lnTo>
                    <a:pt x="2911533" y="6825558"/>
                  </a:lnTo>
                  <a:cubicBezTo>
                    <a:pt x="2847182" y="6807410"/>
                    <a:pt x="2783121" y="6787919"/>
                    <a:pt x="2719386" y="6767158"/>
                  </a:cubicBezTo>
                  <a:cubicBezTo>
                    <a:pt x="2464884" y="6683389"/>
                    <a:pt x="2213285" y="6579149"/>
                    <a:pt x="1980415" y="6440210"/>
                  </a:cubicBezTo>
                  <a:cubicBezTo>
                    <a:pt x="1747399" y="6301563"/>
                    <a:pt x="1539355" y="6125749"/>
                    <a:pt x="1357588" y="5931206"/>
                  </a:cubicBezTo>
                  <a:cubicBezTo>
                    <a:pt x="1266269" y="5834080"/>
                    <a:pt x="1183226" y="5730711"/>
                    <a:pt x="1105118" y="5624874"/>
                  </a:cubicBezTo>
                  <a:cubicBezTo>
                    <a:pt x="1027446" y="5518601"/>
                    <a:pt x="953549" y="5410732"/>
                    <a:pt x="884588" y="5300539"/>
                  </a:cubicBezTo>
                  <a:cubicBezTo>
                    <a:pt x="866876" y="5273245"/>
                    <a:pt x="850180" y="5245516"/>
                    <a:pt x="833049" y="5217931"/>
                  </a:cubicBezTo>
                  <a:lnTo>
                    <a:pt x="783833" y="5137791"/>
                  </a:lnTo>
                  <a:cubicBezTo>
                    <a:pt x="752328" y="5085962"/>
                    <a:pt x="719662" y="5034567"/>
                    <a:pt x="686706" y="4982447"/>
                  </a:cubicBezTo>
                  <a:lnTo>
                    <a:pt x="485485" y="4665082"/>
                  </a:lnTo>
                  <a:cubicBezTo>
                    <a:pt x="417976" y="4556922"/>
                    <a:pt x="351338" y="4445568"/>
                    <a:pt x="289055" y="4329568"/>
                  </a:cubicBezTo>
                  <a:cubicBezTo>
                    <a:pt x="257987" y="4271496"/>
                    <a:pt x="227934" y="4212408"/>
                    <a:pt x="200495" y="4151721"/>
                  </a:cubicBezTo>
                  <a:cubicBezTo>
                    <a:pt x="173201" y="4090891"/>
                    <a:pt x="147794" y="4028898"/>
                    <a:pt x="125291" y="3965600"/>
                  </a:cubicBezTo>
                  <a:cubicBezTo>
                    <a:pt x="103224" y="3902155"/>
                    <a:pt x="83624" y="3837840"/>
                    <a:pt x="67654" y="3772509"/>
                  </a:cubicBezTo>
                  <a:cubicBezTo>
                    <a:pt x="60105" y="3739843"/>
                    <a:pt x="52410" y="3707032"/>
                    <a:pt x="46168" y="3674076"/>
                  </a:cubicBezTo>
                  <a:lnTo>
                    <a:pt x="36731" y="3624714"/>
                  </a:lnTo>
                  <a:lnTo>
                    <a:pt x="28891" y="3575208"/>
                  </a:lnTo>
                  <a:cubicBezTo>
                    <a:pt x="8566" y="3442948"/>
                    <a:pt x="0" y="3310252"/>
                    <a:pt x="0" y="3178573"/>
                  </a:cubicBezTo>
                  <a:cubicBezTo>
                    <a:pt x="726" y="2919425"/>
                    <a:pt x="27730" y="2660277"/>
                    <a:pt x="80575" y="2405774"/>
                  </a:cubicBezTo>
                  <a:cubicBezTo>
                    <a:pt x="133276" y="2151417"/>
                    <a:pt x="213997" y="1901996"/>
                    <a:pt x="322737" y="1665351"/>
                  </a:cubicBezTo>
                  <a:cubicBezTo>
                    <a:pt x="541235" y="1192061"/>
                    <a:pt x="857875" y="768568"/>
                    <a:pt x="1230700" y="407938"/>
                  </a:cubicBezTo>
                  <a:cubicBezTo>
                    <a:pt x="1324124" y="317781"/>
                    <a:pt x="1421323" y="231579"/>
                    <a:pt x="1521825" y="149443"/>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13BFB38F-216C-4A75-8C1C-DAF998A5CB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698" y="0"/>
              <a:ext cx="6477994" cy="6858000"/>
            </a:xfrm>
            <a:custGeom>
              <a:avLst/>
              <a:gdLst>
                <a:gd name="connsiteX0" fmla="*/ 5634917 w 6230407"/>
                <a:gd name="connsiteY0" fmla="*/ 0 h 6858000"/>
                <a:gd name="connsiteX1" fmla="*/ 6230407 w 6230407"/>
                <a:gd name="connsiteY1" fmla="*/ 0 h 6858000"/>
                <a:gd name="connsiteX2" fmla="*/ 6230407 w 6230407"/>
                <a:gd name="connsiteY2" fmla="*/ 322046 h 6858000"/>
                <a:gd name="connsiteX3" fmla="*/ 6061915 w 6230407"/>
                <a:gd name="connsiteY3" fmla="*/ 206288 h 6858000"/>
                <a:gd name="connsiteX4" fmla="*/ 5814792 w 6230407"/>
                <a:gd name="connsiteY4" fmla="*/ 74312 h 6858000"/>
                <a:gd name="connsiteX5" fmla="*/ 5676576 w 6230407"/>
                <a:gd name="connsiteY5" fmla="*/ 15049 h 6858000"/>
                <a:gd name="connsiteX6" fmla="*/ 1821847 w 6230407"/>
                <a:gd name="connsiteY6" fmla="*/ 0 h 6858000"/>
                <a:gd name="connsiteX7" fmla="*/ 3449591 w 6230407"/>
                <a:gd name="connsiteY7" fmla="*/ 0 h 6858000"/>
                <a:gd name="connsiteX8" fmla="*/ 3354111 w 6230407"/>
                <a:gd name="connsiteY8" fmla="*/ 29819 h 6858000"/>
                <a:gd name="connsiteX9" fmla="*/ 3177287 w 6230407"/>
                <a:gd name="connsiteY9" fmla="*/ 93621 h 6858000"/>
                <a:gd name="connsiteX10" fmla="*/ 1915374 w 6230407"/>
                <a:gd name="connsiteY10" fmla="*/ 844207 h 6858000"/>
                <a:gd name="connsiteX11" fmla="*/ 1042545 w 6230407"/>
                <a:gd name="connsiteY11" fmla="*/ 1926532 h 6858000"/>
                <a:gd name="connsiteX12" fmla="*/ 726050 w 6230407"/>
                <a:gd name="connsiteY12" fmla="*/ 3186123 h 6858000"/>
                <a:gd name="connsiteX13" fmla="*/ 1249864 w 6230407"/>
                <a:gd name="connsiteY13" fmla="*/ 4355701 h 6858000"/>
                <a:gd name="connsiteX14" fmla="*/ 1513803 w 6230407"/>
                <a:gd name="connsiteY14" fmla="*/ 4726929 h 6858000"/>
                <a:gd name="connsiteX15" fmla="*/ 3990446 w 6230407"/>
                <a:gd name="connsiteY15" fmla="*/ 6178014 h 6858000"/>
                <a:gd name="connsiteX16" fmla="*/ 5870541 w 6230407"/>
                <a:gd name="connsiteY16" fmla="*/ 5285296 h 6858000"/>
                <a:gd name="connsiteX17" fmla="*/ 6099347 w 6230407"/>
                <a:gd name="connsiteY17" fmla="*/ 5108030 h 6858000"/>
                <a:gd name="connsiteX18" fmla="*/ 6230407 w 6230407"/>
                <a:gd name="connsiteY18" fmla="*/ 5006078 h 6858000"/>
                <a:gd name="connsiteX19" fmla="*/ 6230407 w 6230407"/>
                <a:gd name="connsiteY19" fmla="*/ 5924458 h 6858000"/>
                <a:gd name="connsiteX20" fmla="*/ 6056186 w 6230407"/>
                <a:gd name="connsiteY20" fmla="*/ 6058925 h 6858000"/>
                <a:gd name="connsiteX21" fmla="*/ 4500343 w 6230407"/>
                <a:gd name="connsiteY21" fmla="*/ 6854086 h 6858000"/>
                <a:gd name="connsiteX22" fmla="*/ 4476760 w 6230407"/>
                <a:gd name="connsiteY22" fmla="*/ 6858000 h 6858000"/>
                <a:gd name="connsiteX23" fmla="*/ 3391617 w 6230407"/>
                <a:gd name="connsiteY23" fmla="*/ 6858000 h 6858000"/>
                <a:gd name="connsiteX24" fmla="*/ 3242986 w 6230407"/>
                <a:gd name="connsiteY24" fmla="*/ 6833894 h 6858000"/>
                <a:gd name="connsiteX25" fmla="*/ 913044 w 6230407"/>
                <a:gd name="connsiteY25" fmla="*/ 5134452 h 6858000"/>
                <a:gd name="connsiteX26" fmla="*/ 0 w 6230407"/>
                <a:gd name="connsiteY26" fmla="*/ 3186123 h 6858000"/>
                <a:gd name="connsiteX27" fmla="*/ 1779764 w 6230407"/>
                <a:gd name="connsiteY27"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230407" h="6858000">
                  <a:moveTo>
                    <a:pt x="5634917" y="0"/>
                  </a:moveTo>
                  <a:lnTo>
                    <a:pt x="6230407" y="0"/>
                  </a:lnTo>
                  <a:lnTo>
                    <a:pt x="6230407" y="322046"/>
                  </a:lnTo>
                  <a:lnTo>
                    <a:pt x="6061915" y="206288"/>
                  </a:lnTo>
                  <a:cubicBezTo>
                    <a:pt x="5982213" y="157828"/>
                    <a:pt x="5899796" y="113801"/>
                    <a:pt x="5814792" y="74312"/>
                  </a:cubicBezTo>
                  <a:cubicBezTo>
                    <a:pt x="5769441" y="53261"/>
                    <a:pt x="5723362" y="33505"/>
                    <a:pt x="5676576" y="15049"/>
                  </a:cubicBezTo>
                  <a:close/>
                  <a:moveTo>
                    <a:pt x="1821847" y="0"/>
                  </a:moveTo>
                  <a:lnTo>
                    <a:pt x="3449591" y="0"/>
                  </a:lnTo>
                  <a:lnTo>
                    <a:pt x="3354111" y="29819"/>
                  </a:lnTo>
                  <a:cubicBezTo>
                    <a:pt x="3295072" y="49686"/>
                    <a:pt x="3236122" y="70955"/>
                    <a:pt x="3177287" y="93621"/>
                  </a:cubicBezTo>
                  <a:cubicBezTo>
                    <a:pt x="2718951" y="269871"/>
                    <a:pt x="2282682" y="529455"/>
                    <a:pt x="1915374" y="844207"/>
                  </a:cubicBezTo>
                  <a:cubicBezTo>
                    <a:pt x="1541678" y="1164331"/>
                    <a:pt x="1247976" y="1528591"/>
                    <a:pt x="1042545" y="1926532"/>
                  </a:cubicBezTo>
                  <a:cubicBezTo>
                    <a:pt x="832613" y="2333329"/>
                    <a:pt x="726050" y="2757113"/>
                    <a:pt x="726050" y="3186123"/>
                  </a:cubicBezTo>
                  <a:cubicBezTo>
                    <a:pt x="726050" y="3618181"/>
                    <a:pt x="896057" y="3870506"/>
                    <a:pt x="1249864" y="4355701"/>
                  </a:cubicBezTo>
                  <a:cubicBezTo>
                    <a:pt x="1335230" y="4472717"/>
                    <a:pt x="1423500" y="4593798"/>
                    <a:pt x="1513803" y="4726929"/>
                  </a:cubicBezTo>
                  <a:cubicBezTo>
                    <a:pt x="2203848" y="5744068"/>
                    <a:pt x="2944562" y="6178014"/>
                    <a:pt x="3990446" y="6178014"/>
                  </a:cubicBezTo>
                  <a:cubicBezTo>
                    <a:pt x="4676863" y="6178014"/>
                    <a:pt x="5180496" y="5824498"/>
                    <a:pt x="5870541" y="5285296"/>
                  </a:cubicBezTo>
                  <a:cubicBezTo>
                    <a:pt x="5947632" y="5225046"/>
                    <a:pt x="6024723" y="5165521"/>
                    <a:pt x="6099347" y="5108030"/>
                  </a:cubicBezTo>
                  <a:lnTo>
                    <a:pt x="6230407" y="5006078"/>
                  </a:lnTo>
                  <a:lnTo>
                    <a:pt x="6230407" y="5924458"/>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4DF24F7D-73CE-4EF0-86BC-1C1C4C5CB7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875698" y="0"/>
              <a:ext cx="6477994" cy="6858000"/>
            </a:xfrm>
            <a:custGeom>
              <a:avLst/>
              <a:gdLst>
                <a:gd name="connsiteX0" fmla="*/ 5061392 w 6230408"/>
                <a:gd name="connsiteY0" fmla="*/ 0 h 6858000"/>
                <a:gd name="connsiteX1" fmla="*/ 6230408 w 6230408"/>
                <a:gd name="connsiteY1" fmla="*/ 0 h 6858000"/>
                <a:gd name="connsiteX2" fmla="*/ 6230408 w 6230408"/>
                <a:gd name="connsiteY2" fmla="*/ 502666 h 6858000"/>
                <a:gd name="connsiteX3" fmla="*/ 6204367 w 6230408"/>
                <a:gd name="connsiteY3" fmla="*/ 480166 h 6858000"/>
                <a:gd name="connsiteX4" fmla="*/ 5753525 w 6230408"/>
                <a:gd name="connsiteY4" fmla="*/ 205991 h 6858000"/>
                <a:gd name="connsiteX5" fmla="*/ 5205685 w 6230408"/>
                <a:gd name="connsiteY5" fmla="*/ 25948 h 6858000"/>
                <a:gd name="connsiteX6" fmla="*/ 1821847 w 6230408"/>
                <a:gd name="connsiteY6" fmla="*/ 0 h 6858000"/>
                <a:gd name="connsiteX7" fmla="*/ 4114919 w 6230408"/>
                <a:gd name="connsiteY7" fmla="*/ 0 h 6858000"/>
                <a:gd name="connsiteX8" fmla="*/ 4086206 w 6230408"/>
                <a:gd name="connsiteY8" fmla="*/ 3507 h 6858000"/>
                <a:gd name="connsiteX9" fmla="*/ 3229262 w 6230408"/>
                <a:gd name="connsiteY9" fmla="*/ 229075 h 6858000"/>
                <a:gd name="connsiteX10" fmla="*/ 2009741 w 6230408"/>
                <a:gd name="connsiteY10" fmla="*/ 954400 h 6858000"/>
                <a:gd name="connsiteX11" fmla="*/ 1171466 w 6230408"/>
                <a:gd name="connsiteY11" fmla="*/ 1993025 h 6858000"/>
                <a:gd name="connsiteX12" fmla="*/ 871086 w 6230408"/>
                <a:gd name="connsiteY12" fmla="*/ 3186123 h 6858000"/>
                <a:gd name="connsiteX13" fmla="*/ 1367025 w 6230408"/>
                <a:gd name="connsiteY13" fmla="*/ 4270190 h 6858000"/>
                <a:gd name="connsiteX14" fmla="*/ 1633868 w 6230408"/>
                <a:gd name="connsiteY14" fmla="*/ 4645483 h 6858000"/>
                <a:gd name="connsiteX15" fmla="*/ 2651877 w 6230408"/>
                <a:gd name="connsiteY15" fmla="*/ 5684689 h 6858000"/>
                <a:gd name="connsiteX16" fmla="*/ 3990301 w 6230408"/>
                <a:gd name="connsiteY16" fmla="*/ 6032833 h 6858000"/>
                <a:gd name="connsiteX17" fmla="*/ 4851225 w 6230408"/>
                <a:gd name="connsiteY17" fmla="*/ 5811141 h 6858000"/>
                <a:gd name="connsiteX18" fmla="*/ 5780965 w 6230408"/>
                <a:gd name="connsiteY18" fmla="*/ 5171038 h 6858000"/>
                <a:gd name="connsiteX19" fmla="*/ 6010496 w 6230408"/>
                <a:gd name="connsiteY19" fmla="*/ 4993191 h 6858000"/>
                <a:gd name="connsiteX20" fmla="*/ 6230408 w 6230408"/>
                <a:gd name="connsiteY20" fmla="*/ 4822117 h 6858000"/>
                <a:gd name="connsiteX21" fmla="*/ 6230408 w 6230408"/>
                <a:gd name="connsiteY21" fmla="*/ 5924457 h 6858000"/>
                <a:gd name="connsiteX22" fmla="*/ 6056186 w 6230408"/>
                <a:gd name="connsiteY22" fmla="*/ 6058925 h 6858000"/>
                <a:gd name="connsiteX23" fmla="*/ 4500343 w 6230408"/>
                <a:gd name="connsiteY23" fmla="*/ 6854086 h 6858000"/>
                <a:gd name="connsiteX24" fmla="*/ 4476760 w 6230408"/>
                <a:gd name="connsiteY24" fmla="*/ 6858000 h 6858000"/>
                <a:gd name="connsiteX25" fmla="*/ 3391617 w 6230408"/>
                <a:gd name="connsiteY25" fmla="*/ 6858000 h 6858000"/>
                <a:gd name="connsiteX26" fmla="*/ 3242986 w 6230408"/>
                <a:gd name="connsiteY26" fmla="*/ 6833894 h 6858000"/>
                <a:gd name="connsiteX27" fmla="*/ 913044 w 6230408"/>
                <a:gd name="connsiteY27" fmla="*/ 5134452 h 6858000"/>
                <a:gd name="connsiteX28" fmla="*/ 0 w 6230408"/>
                <a:gd name="connsiteY28" fmla="*/ 3186123 h 6858000"/>
                <a:gd name="connsiteX29" fmla="*/ 1779764 w 6230408"/>
                <a:gd name="connsiteY29" fmla="*/ 2881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230408" h="6858000">
                  <a:moveTo>
                    <a:pt x="5061392" y="0"/>
                  </a:moveTo>
                  <a:lnTo>
                    <a:pt x="6230408" y="0"/>
                  </a:lnTo>
                  <a:lnTo>
                    <a:pt x="6230408" y="502666"/>
                  </a:lnTo>
                  <a:lnTo>
                    <a:pt x="6204367" y="480166"/>
                  </a:lnTo>
                  <a:cubicBezTo>
                    <a:pt x="6064466" y="372115"/>
                    <a:pt x="5913877" y="280469"/>
                    <a:pt x="5753525" y="205991"/>
                  </a:cubicBezTo>
                  <a:cubicBezTo>
                    <a:pt x="5581848" y="126214"/>
                    <a:pt x="5398775" y="66109"/>
                    <a:pt x="5205685" y="25948"/>
                  </a:cubicBezTo>
                  <a:close/>
                  <a:moveTo>
                    <a:pt x="1821847" y="0"/>
                  </a:moveTo>
                  <a:lnTo>
                    <a:pt x="4114919" y="0"/>
                  </a:lnTo>
                  <a:lnTo>
                    <a:pt x="4086206" y="3507"/>
                  </a:lnTo>
                  <a:cubicBezTo>
                    <a:pt x="3798985" y="45364"/>
                    <a:pt x="3509190" y="121369"/>
                    <a:pt x="3229262" y="229075"/>
                  </a:cubicBezTo>
                  <a:cubicBezTo>
                    <a:pt x="2786315" y="399518"/>
                    <a:pt x="2364564" y="650390"/>
                    <a:pt x="2009741" y="954400"/>
                  </a:cubicBezTo>
                  <a:cubicBezTo>
                    <a:pt x="1655354" y="1257973"/>
                    <a:pt x="1365573" y="1617151"/>
                    <a:pt x="1171466" y="1993025"/>
                  </a:cubicBezTo>
                  <a:cubicBezTo>
                    <a:pt x="972132" y="2379061"/>
                    <a:pt x="871086" y="2780487"/>
                    <a:pt x="871086" y="3186123"/>
                  </a:cubicBezTo>
                  <a:cubicBezTo>
                    <a:pt x="871086" y="3573756"/>
                    <a:pt x="1023091" y="3798642"/>
                    <a:pt x="1367025" y="4270190"/>
                  </a:cubicBezTo>
                  <a:cubicBezTo>
                    <a:pt x="1453117" y="4388222"/>
                    <a:pt x="1542113" y="4510319"/>
                    <a:pt x="1633868" y="4645483"/>
                  </a:cubicBezTo>
                  <a:cubicBezTo>
                    <a:pt x="1958347" y="5123709"/>
                    <a:pt x="2291248" y="5463723"/>
                    <a:pt x="2651877" y="5684689"/>
                  </a:cubicBezTo>
                  <a:cubicBezTo>
                    <a:pt x="3034139" y="5919011"/>
                    <a:pt x="3472005" y="6032833"/>
                    <a:pt x="3990301" y="6032833"/>
                  </a:cubicBezTo>
                  <a:cubicBezTo>
                    <a:pt x="4284438" y="6032833"/>
                    <a:pt x="4557959" y="5962420"/>
                    <a:pt x="4851225" y="5811141"/>
                  </a:cubicBezTo>
                  <a:cubicBezTo>
                    <a:pt x="5152330" y="5655798"/>
                    <a:pt x="5450387" y="5429315"/>
                    <a:pt x="5780965" y="5171038"/>
                  </a:cubicBezTo>
                  <a:cubicBezTo>
                    <a:pt x="5858491" y="5110498"/>
                    <a:pt x="5935727" y="5050828"/>
                    <a:pt x="6010496" y="4993191"/>
                  </a:cubicBezTo>
                  <a:lnTo>
                    <a:pt x="6230408" y="4822117"/>
                  </a:lnTo>
                  <a:lnTo>
                    <a:pt x="6230408" y="5924457"/>
                  </a:lnTo>
                  <a:lnTo>
                    <a:pt x="6056186" y="6058925"/>
                  </a:lnTo>
                  <a:cubicBezTo>
                    <a:pt x="5577260" y="6421454"/>
                    <a:pt x="5092142" y="6735949"/>
                    <a:pt x="4500343" y="6854086"/>
                  </a:cubicBezTo>
                  <a:lnTo>
                    <a:pt x="4476760" y="6858000"/>
                  </a:lnTo>
                  <a:lnTo>
                    <a:pt x="3391617" y="6858000"/>
                  </a:lnTo>
                  <a:lnTo>
                    <a:pt x="3242986" y="6833894"/>
                  </a:lnTo>
                  <a:cubicBezTo>
                    <a:pt x="2233307" y="6634206"/>
                    <a:pt x="1512986" y="6018796"/>
                    <a:pt x="913044" y="5134452"/>
                  </a:cubicBezTo>
                  <a:cubicBezTo>
                    <a:pt x="469951" y="4481428"/>
                    <a:pt x="0" y="4033545"/>
                    <a:pt x="0" y="3186123"/>
                  </a:cubicBezTo>
                  <a:cubicBezTo>
                    <a:pt x="0" y="1915018"/>
                    <a:pt x="732545" y="779286"/>
                    <a:pt x="1779764" y="28818"/>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2" name="Freeform: Shape 21">
              <a:extLst>
                <a:ext uri="{FF2B5EF4-FFF2-40B4-BE49-F238E27FC236}">
                  <a16:creationId xmlns:a16="http://schemas.microsoft.com/office/drawing/2014/main" id="{EC3445B6-9C0D-4865-BF68-CD74892D0E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705128" y="0"/>
              <a:ext cx="6648564" cy="6858000"/>
            </a:xfrm>
            <a:custGeom>
              <a:avLst/>
              <a:gdLst>
                <a:gd name="connsiteX0" fmla="*/ 1242460 w 6394458"/>
                <a:gd name="connsiteY0" fmla="*/ 0 h 6858000"/>
                <a:gd name="connsiteX1" fmla="*/ 2160732 w 6394458"/>
                <a:gd name="connsiteY1" fmla="*/ 0 h 6858000"/>
                <a:gd name="connsiteX2" fmla="*/ 2096124 w 6394458"/>
                <a:gd name="connsiteY2" fmla="*/ 41936 h 6858000"/>
                <a:gd name="connsiteX3" fmla="*/ 1942232 w 6394458"/>
                <a:gd name="connsiteY3" fmla="*/ 154451 h 6858000"/>
                <a:gd name="connsiteX4" fmla="*/ 1941942 w 6394458"/>
                <a:gd name="connsiteY4" fmla="*/ 154741 h 6858000"/>
                <a:gd name="connsiteX5" fmla="*/ 1941652 w 6394458"/>
                <a:gd name="connsiteY5" fmla="*/ 155032 h 6858000"/>
                <a:gd name="connsiteX6" fmla="*/ 1878498 w 6394458"/>
                <a:gd name="connsiteY6" fmla="*/ 203377 h 6858000"/>
                <a:gd name="connsiteX7" fmla="*/ 1865722 w 6394458"/>
                <a:gd name="connsiteY7" fmla="*/ 213395 h 6858000"/>
                <a:gd name="connsiteX8" fmla="*/ 1791679 w 6394458"/>
                <a:gd name="connsiteY8" fmla="*/ 272483 h 6858000"/>
                <a:gd name="connsiteX9" fmla="*/ 1503495 w 6394458"/>
                <a:gd name="connsiteY9" fmla="*/ 525389 h 6858000"/>
                <a:gd name="connsiteX10" fmla="*/ 990135 w 6394458"/>
                <a:gd name="connsiteY10" fmla="*/ 1098128 h 6858000"/>
                <a:gd name="connsiteX11" fmla="*/ 771637 w 6394458"/>
                <a:gd name="connsiteY11" fmla="*/ 1416800 h 6858000"/>
                <a:gd name="connsiteX12" fmla="*/ 585660 w 6394458"/>
                <a:gd name="connsiteY12" fmla="*/ 1756960 h 6858000"/>
                <a:gd name="connsiteX13" fmla="*/ 585515 w 6394458"/>
                <a:gd name="connsiteY13" fmla="*/ 1757395 h 6858000"/>
                <a:gd name="connsiteX14" fmla="*/ 585370 w 6394458"/>
                <a:gd name="connsiteY14" fmla="*/ 1757831 h 6858000"/>
                <a:gd name="connsiteX15" fmla="*/ 544574 w 6394458"/>
                <a:gd name="connsiteY15" fmla="*/ 1845230 h 6858000"/>
                <a:gd name="connsiteX16" fmla="*/ 524539 w 6394458"/>
                <a:gd name="connsiteY16" fmla="*/ 1889510 h 6858000"/>
                <a:gd name="connsiteX17" fmla="*/ 505666 w 6394458"/>
                <a:gd name="connsiteY17" fmla="*/ 1933935 h 6858000"/>
                <a:gd name="connsiteX18" fmla="*/ 502762 w 6394458"/>
                <a:gd name="connsiteY18" fmla="*/ 1940904 h 6858000"/>
                <a:gd name="connsiteX19" fmla="*/ 469661 w 6394458"/>
                <a:gd name="connsiteY19" fmla="*/ 2023512 h 6858000"/>
                <a:gd name="connsiteX20" fmla="*/ 456885 w 6394458"/>
                <a:gd name="connsiteY20" fmla="*/ 2057049 h 6858000"/>
                <a:gd name="connsiteX21" fmla="*/ 435688 w 6394458"/>
                <a:gd name="connsiteY21" fmla="*/ 2114395 h 6858000"/>
                <a:gd name="connsiteX22" fmla="*/ 435543 w 6394458"/>
                <a:gd name="connsiteY22" fmla="*/ 2114976 h 6858000"/>
                <a:gd name="connsiteX23" fmla="*/ 435253 w 6394458"/>
                <a:gd name="connsiteY23" fmla="*/ 2115557 h 6858000"/>
                <a:gd name="connsiteX24" fmla="*/ 324770 w 6394458"/>
                <a:gd name="connsiteY24" fmla="*/ 2488382 h 6858000"/>
                <a:gd name="connsiteX25" fmla="*/ 235338 w 6394458"/>
                <a:gd name="connsiteY25" fmla="*/ 3261036 h 6858000"/>
                <a:gd name="connsiteX26" fmla="*/ 272505 w 6394458"/>
                <a:gd name="connsiteY26" fmla="*/ 3641991 h 6858000"/>
                <a:gd name="connsiteX27" fmla="*/ 385891 w 6394458"/>
                <a:gd name="connsiteY27" fmla="*/ 4006104 h 6858000"/>
                <a:gd name="connsiteX28" fmla="*/ 386182 w 6394458"/>
                <a:gd name="connsiteY28" fmla="*/ 4006685 h 6858000"/>
                <a:gd name="connsiteX29" fmla="*/ 386472 w 6394458"/>
                <a:gd name="connsiteY29" fmla="*/ 4007266 h 6858000"/>
                <a:gd name="connsiteX30" fmla="*/ 413911 w 6394458"/>
                <a:gd name="connsiteY30" fmla="*/ 4068823 h 6858000"/>
                <a:gd name="connsiteX31" fmla="*/ 425380 w 6394458"/>
                <a:gd name="connsiteY31" fmla="*/ 4093794 h 6858000"/>
                <a:gd name="connsiteX32" fmla="*/ 435834 w 6394458"/>
                <a:gd name="connsiteY32" fmla="*/ 4114845 h 6858000"/>
                <a:gd name="connsiteX33" fmla="*/ 468644 w 6394458"/>
                <a:gd name="connsiteY33" fmla="*/ 4178435 h 6858000"/>
                <a:gd name="connsiteX34" fmla="*/ 468935 w 6394458"/>
                <a:gd name="connsiteY34" fmla="*/ 4179015 h 6858000"/>
                <a:gd name="connsiteX35" fmla="*/ 469225 w 6394458"/>
                <a:gd name="connsiteY35" fmla="*/ 4179596 h 6858000"/>
                <a:gd name="connsiteX36" fmla="*/ 566496 w 6394458"/>
                <a:gd name="connsiteY36" fmla="*/ 4345828 h 6858000"/>
                <a:gd name="connsiteX37" fmla="*/ 674366 w 6394458"/>
                <a:gd name="connsiteY37" fmla="*/ 4507124 h 6858000"/>
                <a:gd name="connsiteX38" fmla="*/ 790946 w 6394458"/>
                <a:gd name="connsiteY38" fmla="*/ 4665372 h 6858000"/>
                <a:gd name="connsiteX39" fmla="*/ 938015 w 6394458"/>
                <a:gd name="connsiteY39" fmla="*/ 4855559 h 6858000"/>
                <a:gd name="connsiteX40" fmla="*/ 1035286 w 6394458"/>
                <a:gd name="connsiteY40" fmla="*/ 4980269 h 6858000"/>
                <a:gd name="connsiteX41" fmla="*/ 1158254 w 6394458"/>
                <a:gd name="connsiteY41" fmla="*/ 5140985 h 6858000"/>
                <a:gd name="connsiteX42" fmla="*/ 1221118 w 6394458"/>
                <a:gd name="connsiteY42" fmla="*/ 5226351 h 6858000"/>
                <a:gd name="connsiteX43" fmla="*/ 1277448 w 6394458"/>
                <a:gd name="connsiteY43" fmla="*/ 5303007 h 6858000"/>
                <a:gd name="connsiteX44" fmla="*/ 1277739 w 6394458"/>
                <a:gd name="connsiteY44" fmla="*/ 5303297 h 6858000"/>
                <a:gd name="connsiteX45" fmla="*/ 1278029 w 6394458"/>
                <a:gd name="connsiteY45" fmla="*/ 5303588 h 6858000"/>
                <a:gd name="connsiteX46" fmla="*/ 1376607 w 6394458"/>
                <a:gd name="connsiteY46" fmla="*/ 5433525 h 6858000"/>
                <a:gd name="connsiteX47" fmla="*/ 1395625 w 6394458"/>
                <a:gd name="connsiteY47" fmla="*/ 5458060 h 6858000"/>
                <a:gd name="connsiteX48" fmla="*/ 1405207 w 6394458"/>
                <a:gd name="connsiteY48" fmla="*/ 5469965 h 6858000"/>
                <a:gd name="connsiteX49" fmla="*/ 1518739 w 6394458"/>
                <a:gd name="connsiteY49" fmla="*/ 5607597 h 6858000"/>
                <a:gd name="connsiteX50" fmla="*/ 1779194 w 6394458"/>
                <a:gd name="connsiteY50" fmla="*/ 5888957 h 6858000"/>
                <a:gd name="connsiteX51" fmla="*/ 2361805 w 6394458"/>
                <a:gd name="connsiteY51" fmla="*/ 6356876 h 6858000"/>
                <a:gd name="connsiteX52" fmla="*/ 2682656 w 6394458"/>
                <a:gd name="connsiteY52" fmla="*/ 6532110 h 6858000"/>
                <a:gd name="connsiteX53" fmla="*/ 2682946 w 6394458"/>
                <a:gd name="connsiteY53" fmla="*/ 6532255 h 6858000"/>
                <a:gd name="connsiteX54" fmla="*/ 2683236 w 6394458"/>
                <a:gd name="connsiteY54" fmla="*/ 6532400 h 6858000"/>
                <a:gd name="connsiteX55" fmla="*/ 3021944 w 6394458"/>
                <a:gd name="connsiteY55" fmla="*/ 6664805 h 6858000"/>
                <a:gd name="connsiteX56" fmla="*/ 3375605 w 6394458"/>
                <a:gd name="connsiteY56" fmla="*/ 6756415 h 6858000"/>
                <a:gd name="connsiteX57" fmla="*/ 3555048 w 6394458"/>
                <a:gd name="connsiteY57" fmla="*/ 6786612 h 6858000"/>
                <a:gd name="connsiteX58" fmla="*/ 3735218 w 6394458"/>
                <a:gd name="connsiteY58" fmla="*/ 6807083 h 6858000"/>
                <a:gd name="connsiteX59" fmla="*/ 4108188 w 6394458"/>
                <a:gd name="connsiteY59" fmla="*/ 6823343 h 6858000"/>
                <a:gd name="connsiteX60" fmla="*/ 4126917 w 6394458"/>
                <a:gd name="connsiteY60" fmla="*/ 6823343 h 6858000"/>
                <a:gd name="connsiteX61" fmla="*/ 4151597 w 6394458"/>
                <a:gd name="connsiteY61" fmla="*/ 6823488 h 6858000"/>
                <a:gd name="connsiteX62" fmla="*/ 4199652 w 6394458"/>
                <a:gd name="connsiteY62" fmla="*/ 6822763 h 6858000"/>
                <a:gd name="connsiteX63" fmla="*/ 4200088 w 6394458"/>
                <a:gd name="connsiteY63" fmla="*/ 6822763 h 6858000"/>
                <a:gd name="connsiteX64" fmla="*/ 4200523 w 6394458"/>
                <a:gd name="connsiteY64" fmla="*/ 6822763 h 6858000"/>
                <a:gd name="connsiteX65" fmla="*/ 4245675 w 6394458"/>
                <a:gd name="connsiteY65" fmla="*/ 6821601 h 6858000"/>
                <a:gd name="connsiteX66" fmla="*/ 4291117 w 6394458"/>
                <a:gd name="connsiteY66" fmla="*/ 6819277 h 6858000"/>
                <a:gd name="connsiteX67" fmla="*/ 4469108 w 6394458"/>
                <a:gd name="connsiteY67" fmla="*/ 6803743 h 6858000"/>
                <a:gd name="connsiteX68" fmla="*/ 5157267 w 6394458"/>
                <a:gd name="connsiteY68" fmla="*/ 6617766 h 6858000"/>
                <a:gd name="connsiteX69" fmla="*/ 5484069 w 6394458"/>
                <a:gd name="connsiteY69" fmla="*/ 6455744 h 6858000"/>
                <a:gd name="connsiteX70" fmla="*/ 5801144 w 6394458"/>
                <a:gd name="connsiteY70" fmla="*/ 6257717 h 6858000"/>
                <a:gd name="connsiteX71" fmla="*/ 6111106 w 6394458"/>
                <a:gd name="connsiteY71" fmla="*/ 6032542 h 6858000"/>
                <a:gd name="connsiteX72" fmla="*/ 6264127 w 6394458"/>
                <a:gd name="connsiteY72" fmla="*/ 5913203 h 6858000"/>
                <a:gd name="connsiteX73" fmla="*/ 6394458 w 6394458"/>
                <a:gd name="connsiteY73" fmla="*/ 5808939 h 6858000"/>
                <a:gd name="connsiteX74" fmla="*/ 6394458 w 6394458"/>
                <a:gd name="connsiteY74" fmla="*/ 6858000 h 6858000"/>
                <a:gd name="connsiteX75" fmla="*/ 2234128 w 6394458"/>
                <a:gd name="connsiteY75" fmla="*/ 6858000 h 6858000"/>
                <a:gd name="connsiteX76" fmla="*/ 2151583 w 6394458"/>
                <a:gd name="connsiteY76" fmla="*/ 6802146 h 6858000"/>
                <a:gd name="connsiteX77" fmla="*/ 593791 w 6394458"/>
                <a:gd name="connsiteY77" fmla="*/ 5241450 h 6858000"/>
                <a:gd name="connsiteX78" fmla="*/ 0 w 6394458"/>
                <a:gd name="connsiteY78" fmla="*/ 3044861 h 6858000"/>
                <a:gd name="connsiteX79" fmla="*/ 342337 w 6394458"/>
                <a:gd name="connsiteY79" fmla="*/ 1349581 h 6858000"/>
                <a:gd name="connsiteX80" fmla="*/ 1129762 w 6394458"/>
                <a:gd name="connsiteY80" fmla="*/ 11818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6394458" h="6858000">
                  <a:moveTo>
                    <a:pt x="1242460" y="0"/>
                  </a:moveTo>
                  <a:lnTo>
                    <a:pt x="2160732" y="0"/>
                  </a:lnTo>
                  <a:lnTo>
                    <a:pt x="2096124" y="41936"/>
                  </a:lnTo>
                  <a:cubicBezTo>
                    <a:pt x="2053586" y="71988"/>
                    <a:pt x="1997691" y="111913"/>
                    <a:pt x="1942232" y="154451"/>
                  </a:cubicBezTo>
                  <a:lnTo>
                    <a:pt x="1941942" y="154741"/>
                  </a:lnTo>
                  <a:lnTo>
                    <a:pt x="1941652" y="155032"/>
                  </a:lnTo>
                  <a:cubicBezTo>
                    <a:pt x="1920455" y="170711"/>
                    <a:pt x="1899113" y="187262"/>
                    <a:pt x="1878498" y="203377"/>
                  </a:cubicBezTo>
                  <a:lnTo>
                    <a:pt x="1865722" y="213395"/>
                  </a:lnTo>
                  <a:cubicBezTo>
                    <a:pt x="1838863" y="233865"/>
                    <a:pt x="1813311" y="254771"/>
                    <a:pt x="1791679" y="272483"/>
                  </a:cubicBezTo>
                  <a:cubicBezTo>
                    <a:pt x="1684245" y="360463"/>
                    <a:pt x="1590023" y="443216"/>
                    <a:pt x="1503495" y="525389"/>
                  </a:cubicBezTo>
                  <a:cubicBezTo>
                    <a:pt x="1315050" y="703090"/>
                    <a:pt x="1142430" y="895746"/>
                    <a:pt x="990135" y="1098128"/>
                  </a:cubicBezTo>
                  <a:cubicBezTo>
                    <a:pt x="911301" y="1202949"/>
                    <a:pt x="837695" y="1310238"/>
                    <a:pt x="771637" y="1416800"/>
                  </a:cubicBezTo>
                  <a:cubicBezTo>
                    <a:pt x="697595" y="1538898"/>
                    <a:pt x="636764" y="1650106"/>
                    <a:pt x="585660" y="1756960"/>
                  </a:cubicBezTo>
                  <a:lnTo>
                    <a:pt x="585515" y="1757395"/>
                  </a:lnTo>
                  <a:lnTo>
                    <a:pt x="585370" y="1757831"/>
                  </a:lnTo>
                  <a:cubicBezTo>
                    <a:pt x="570271" y="1788174"/>
                    <a:pt x="556334" y="1818952"/>
                    <a:pt x="544574" y="1845230"/>
                  </a:cubicBezTo>
                  <a:lnTo>
                    <a:pt x="524539" y="1889510"/>
                  </a:lnTo>
                  <a:lnTo>
                    <a:pt x="505666" y="1933935"/>
                  </a:lnTo>
                  <a:lnTo>
                    <a:pt x="502762" y="1940904"/>
                  </a:lnTo>
                  <a:cubicBezTo>
                    <a:pt x="491002" y="1969214"/>
                    <a:pt x="479823" y="1996073"/>
                    <a:pt x="469661" y="2023512"/>
                  </a:cubicBezTo>
                  <a:cubicBezTo>
                    <a:pt x="465450" y="2034691"/>
                    <a:pt x="461240" y="2045870"/>
                    <a:pt x="456885" y="2057049"/>
                  </a:cubicBezTo>
                  <a:cubicBezTo>
                    <a:pt x="449190" y="2076794"/>
                    <a:pt x="442076" y="2095522"/>
                    <a:pt x="435688" y="2114395"/>
                  </a:cubicBezTo>
                  <a:lnTo>
                    <a:pt x="435543" y="2114976"/>
                  </a:lnTo>
                  <a:lnTo>
                    <a:pt x="435253" y="2115557"/>
                  </a:lnTo>
                  <a:cubicBezTo>
                    <a:pt x="390392" y="2239687"/>
                    <a:pt x="353226" y="2365123"/>
                    <a:pt x="324770" y="2488382"/>
                  </a:cubicBezTo>
                  <a:cubicBezTo>
                    <a:pt x="265391" y="2742158"/>
                    <a:pt x="235193" y="3002178"/>
                    <a:pt x="235338" y="3261036"/>
                  </a:cubicBezTo>
                  <a:cubicBezTo>
                    <a:pt x="236210" y="3391989"/>
                    <a:pt x="248695" y="3520474"/>
                    <a:pt x="272505" y="3641991"/>
                  </a:cubicBezTo>
                  <a:cubicBezTo>
                    <a:pt x="299073" y="3770621"/>
                    <a:pt x="337110" y="3893154"/>
                    <a:pt x="385891" y="4006104"/>
                  </a:cubicBezTo>
                  <a:lnTo>
                    <a:pt x="386182" y="4006685"/>
                  </a:lnTo>
                  <a:lnTo>
                    <a:pt x="386472" y="4007266"/>
                  </a:lnTo>
                  <a:cubicBezTo>
                    <a:pt x="394747" y="4027591"/>
                    <a:pt x="404039" y="4047626"/>
                    <a:pt x="413911" y="4068823"/>
                  </a:cubicBezTo>
                  <a:cubicBezTo>
                    <a:pt x="417686" y="4077098"/>
                    <a:pt x="421606" y="4085374"/>
                    <a:pt x="425380" y="4093794"/>
                  </a:cubicBezTo>
                  <a:cubicBezTo>
                    <a:pt x="428865" y="4100908"/>
                    <a:pt x="432349" y="4107876"/>
                    <a:pt x="435834" y="4114845"/>
                  </a:cubicBezTo>
                  <a:cubicBezTo>
                    <a:pt x="446867" y="4136913"/>
                    <a:pt x="457320" y="4157819"/>
                    <a:pt x="468644" y="4178435"/>
                  </a:cubicBezTo>
                  <a:lnTo>
                    <a:pt x="468935" y="4179015"/>
                  </a:lnTo>
                  <a:lnTo>
                    <a:pt x="469225" y="4179596"/>
                  </a:lnTo>
                  <a:cubicBezTo>
                    <a:pt x="495213" y="4229103"/>
                    <a:pt x="525120" y="4280352"/>
                    <a:pt x="566496" y="4345828"/>
                  </a:cubicBezTo>
                  <a:cubicBezTo>
                    <a:pt x="598727" y="4397368"/>
                    <a:pt x="633135" y="4447745"/>
                    <a:pt x="674366" y="4507124"/>
                  </a:cubicBezTo>
                  <a:cubicBezTo>
                    <a:pt x="713129" y="4561713"/>
                    <a:pt x="753199" y="4615139"/>
                    <a:pt x="790946" y="4665372"/>
                  </a:cubicBezTo>
                  <a:cubicBezTo>
                    <a:pt x="839001" y="4729106"/>
                    <a:pt x="889379" y="4793421"/>
                    <a:pt x="938015" y="4855559"/>
                  </a:cubicBezTo>
                  <a:cubicBezTo>
                    <a:pt x="969955" y="4896355"/>
                    <a:pt x="1003056" y="4938457"/>
                    <a:pt x="1035286" y="4980269"/>
                  </a:cubicBezTo>
                  <a:cubicBezTo>
                    <a:pt x="1069113" y="5023969"/>
                    <a:pt x="1113684" y="5081606"/>
                    <a:pt x="1158254" y="5140985"/>
                  </a:cubicBezTo>
                  <a:cubicBezTo>
                    <a:pt x="1179451" y="5169005"/>
                    <a:pt x="1200647" y="5198186"/>
                    <a:pt x="1221118" y="5226351"/>
                  </a:cubicBezTo>
                  <a:cubicBezTo>
                    <a:pt x="1240572" y="5253065"/>
                    <a:pt x="1259010" y="5278471"/>
                    <a:pt x="1277448" y="5303007"/>
                  </a:cubicBezTo>
                  <a:lnTo>
                    <a:pt x="1277739" y="5303297"/>
                  </a:lnTo>
                  <a:lnTo>
                    <a:pt x="1278029" y="5303588"/>
                  </a:lnTo>
                  <a:cubicBezTo>
                    <a:pt x="1309824" y="5347287"/>
                    <a:pt x="1343796" y="5391132"/>
                    <a:pt x="1376607" y="5433525"/>
                  </a:cubicBezTo>
                  <a:lnTo>
                    <a:pt x="1395625" y="5458060"/>
                  </a:lnTo>
                  <a:lnTo>
                    <a:pt x="1405207" y="5469965"/>
                  </a:lnTo>
                  <a:cubicBezTo>
                    <a:pt x="1442083" y="5515552"/>
                    <a:pt x="1479976" y="5562736"/>
                    <a:pt x="1518739" y="5607597"/>
                  </a:cubicBezTo>
                  <a:cubicBezTo>
                    <a:pt x="1603960" y="5707481"/>
                    <a:pt x="1691650" y="5802139"/>
                    <a:pt x="1779194" y="5888957"/>
                  </a:cubicBezTo>
                  <a:cubicBezTo>
                    <a:pt x="1965606" y="6072902"/>
                    <a:pt x="2161746" y="6230423"/>
                    <a:pt x="2361805" y="6356876"/>
                  </a:cubicBezTo>
                  <a:cubicBezTo>
                    <a:pt x="2475047" y="6427870"/>
                    <a:pt x="2579867" y="6485217"/>
                    <a:pt x="2682656" y="6532110"/>
                  </a:cubicBezTo>
                  <a:lnTo>
                    <a:pt x="2682946" y="6532255"/>
                  </a:lnTo>
                  <a:lnTo>
                    <a:pt x="2683236" y="6532400"/>
                  </a:lnTo>
                  <a:cubicBezTo>
                    <a:pt x="2787767" y="6581616"/>
                    <a:pt x="2901734" y="6626187"/>
                    <a:pt x="3021944" y="6664805"/>
                  </a:cubicBezTo>
                  <a:cubicBezTo>
                    <a:pt x="3132572" y="6700374"/>
                    <a:pt x="3251620" y="6731298"/>
                    <a:pt x="3375605" y="6756415"/>
                  </a:cubicBezTo>
                  <a:cubicBezTo>
                    <a:pt x="3432661" y="6767738"/>
                    <a:pt x="3493201" y="6777901"/>
                    <a:pt x="3555048" y="6786612"/>
                  </a:cubicBezTo>
                  <a:cubicBezTo>
                    <a:pt x="3613121" y="6794742"/>
                    <a:pt x="3673807" y="6801566"/>
                    <a:pt x="3735218" y="6807083"/>
                  </a:cubicBezTo>
                  <a:cubicBezTo>
                    <a:pt x="3852670" y="6817826"/>
                    <a:pt x="3974622" y="6823052"/>
                    <a:pt x="4108188" y="6823343"/>
                  </a:cubicBezTo>
                  <a:lnTo>
                    <a:pt x="4126917" y="6823343"/>
                  </a:lnTo>
                  <a:cubicBezTo>
                    <a:pt x="4135192" y="6823488"/>
                    <a:pt x="4143322" y="6823488"/>
                    <a:pt x="4151597" y="6823488"/>
                  </a:cubicBezTo>
                  <a:cubicBezTo>
                    <a:pt x="4171487" y="6823488"/>
                    <a:pt x="4186296" y="6823343"/>
                    <a:pt x="4199652" y="6822763"/>
                  </a:cubicBezTo>
                  <a:lnTo>
                    <a:pt x="4200088" y="6822763"/>
                  </a:lnTo>
                  <a:lnTo>
                    <a:pt x="4200523" y="6822763"/>
                  </a:lnTo>
                  <a:lnTo>
                    <a:pt x="4245675" y="6821601"/>
                  </a:lnTo>
                  <a:lnTo>
                    <a:pt x="4291117" y="6819277"/>
                  </a:lnTo>
                  <a:cubicBezTo>
                    <a:pt x="4342801" y="6816955"/>
                    <a:pt x="4397825" y="6812164"/>
                    <a:pt x="4469108" y="6803743"/>
                  </a:cubicBezTo>
                  <a:cubicBezTo>
                    <a:pt x="4700672" y="6775433"/>
                    <a:pt x="4932236" y="6712860"/>
                    <a:pt x="5157267" y="6617766"/>
                  </a:cubicBezTo>
                  <a:cubicBezTo>
                    <a:pt x="5260490" y="6574648"/>
                    <a:pt x="5367344" y="6521656"/>
                    <a:pt x="5484069" y="6455744"/>
                  </a:cubicBezTo>
                  <a:cubicBezTo>
                    <a:pt x="5584535" y="6399414"/>
                    <a:pt x="5688194" y="6334663"/>
                    <a:pt x="5801144" y="6257717"/>
                  </a:cubicBezTo>
                  <a:cubicBezTo>
                    <a:pt x="5894061" y="6194419"/>
                    <a:pt x="5992638" y="6122844"/>
                    <a:pt x="6111106" y="6032542"/>
                  </a:cubicBezTo>
                  <a:cubicBezTo>
                    <a:pt x="6163081" y="5993052"/>
                    <a:pt x="6215491" y="5951676"/>
                    <a:pt x="6264127" y="5913203"/>
                  </a:cubicBezTo>
                  <a:lnTo>
                    <a:pt x="6394458" y="5808939"/>
                  </a:lnTo>
                  <a:lnTo>
                    <a:pt x="6394458" y="6858000"/>
                  </a:lnTo>
                  <a:lnTo>
                    <a:pt x="2234128" y="6858000"/>
                  </a:lnTo>
                  <a:lnTo>
                    <a:pt x="2151583" y="6802146"/>
                  </a:lnTo>
                  <a:cubicBezTo>
                    <a:pt x="1509012" y="6424386"/>
                    <a:pt x="970245" y="5884748"/>
                    <a:pt x="593791" y="5241450"/>
                  </a:cubicBezTo>
                  <a:cubicBezTo>
                    <a:pt x="205286" y="4577683"/>
                    <a:pt x="0" y="3818240"/>
                    <a:pt x="0" y="3044861"/>
                  </a:cubicBezTo>
                  <a:cubicBezTo>
                    <a:pt x="0" y="2457023"/>
                    <a:pt x="115129" y="1886606"/>
                    <a:pt x="342337" y="1349581"/>
                  </a:cubicBezTo>
                  <a:cubicBezTo>
                    <a:pt x="534284" y="895692"/>
                    <a:pt x="798705" y="482372"/>
                    <a:pt x="1129762" y="118183"/>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Freeform: Shape 22">
              <a:extLst>
                <a:ext uri="{FF2B5EF4-FFF2-40B4-BE49-F238E27FC236}">
                  <a16:creationId xmlns:a16="http://schemas.microsoft.com/office/drawing/2014/main" id="{1905757E-C772-4187-BD34-A12DC33F3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34266" y="0"/>
              <a:ext cx="6419426" cy="6858000"/>
            </a:xfrm>
            <a:custGeom>
              <a:avLst/>
              <a:gdLst>
                <a:gd name="connsiteX0" fmla="*/ 6419426 w 6419426"/>
                <a:gd name="connsiteY0" fmla="*/ 6276207 h 6858000"/>
                <a:gd name="connsiteX1" fmla="*/ 6419426 w 6419426"/>
                <a:gd name="connsiteY1" fmla="*/ 6858000 h 6858000"/>
                <a:gd name="connsiteX2" fmla="*/ 5377226 w 6419426"/>
                <a:gd name="connsiteY2" fmla="*/ 6858000 h 6858000"/>
                <a:gd name="connsiteX3" fmla="*/ 5526079 w 6419426"/>
                <a:gd name="connsiteY3" fmla="*/ 6799309 h 6858000"/>
                <a:gd name="connsiteX4" fmla="*/ 6372097 w 6419426"/>
                <a:gd name="connsiteY4" fmla="*/ 6313400 h 6858000"/>
                <a:gd name="connsiteX5" fmla="*/ 0 w 6419426"/>
                <a:gd name="connsiteY5" fmla="*/ 3944218 h 6858000"/>
                <a:gd name="connsiteX6" fmla="*/ 31811 w 6419426"/>
                <a:gd name="connsiteY6" fmla="*/ 4082046 h 6858000"/>
                <a:gd name="connsiteX7" fmla="*/ 2375871 w 6419426"/>
                <a:gd name="connsiteY7" fmla="*/ 6799309 h 6858000"/>
                <a:gd name="connsiteX8" fmla="*/ 2524724 w 6419426"/>
                <a:gd name="connsiteY8" fmla="*/ 6858000 h 6858000"/>
                <a:gd name="connsiteX9" fmla="*/ 0 w 6419426"/>
                <a:gd name="connsiteY9" fmla="*/ 6858000 h 6858000"/>
                <a:gd name="connsiteX10" fmla="*/ 0 w 6419426"/>
                <a:gd name="connsiteY10" fmla="*/ 0 h 6858000"/>
                <a:gd name="connsiteX11" fmla="*/ 1320019 w 6419426"/>
                <a:gd name="connsiteY11" fmla="*/ 0 h 6858000"/>
                <a:gd name="connsiteX12" fmla="*/ 1089625 w 6419426"/>
                <a:gd name="connsiteY12" fmla="*/ 209396 h 6858000"/>
                <a:gd name="connsiteX13" fmla="*/ 31811 w 6419426"/>
                <a:gd name="connsiteY13" fmla="*/ 2059448 h 6858000"/>
                <a:gd name="connsiteX14" fmla="*/ 0 w 6419426"/>
                <a:gd name="connsiteY14" fmla="*/ 21972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19426" h="6858000">
                  <a:moveTo>
                    <a:pt x="6419426" y="6276207"/>
                  </a:moveTo>
                  <a:lnTo>
                    <a:pt x="6419426" y="6858000"/>
                  </a:lnTo>
                  <a:lnTo>
                    <a:pt x="5377226" y="6858000"/>
                  </a:lnTo>
                  <a:lnTo>
                    <a:pt x="5526079" y="6799309"/>
                  </a:lnTo>
                  <a:cubicBezTo>
                    <a:pt x="5828657" y="6671330"/>
                    <a:pt x="6112428" y="6507594"/>
                    <a:pt x="6372097" y="6313400"/>
                  </a:cubicBezTo>
                  <a:close/>
                  <a:moveTo>
                    <a:pt x="0" y="3944218"/>
                  </a:moveTo>
                  <a:lnTo>
                    <a:pt x="31811" y="4082046"/>
                  </a:lnTo>
                  <a:cubicBezTo>
                    <a:pt x="347839" y="5310348"/>
                    <a:pt x="1226077" y="6312987"/>
                    <a:pt x="2375871" y="6799309"/>
                  </a:cubicBezTo>
                  <a:lnTo>
                    <a:pt x="2524724" y="6858000"/>
                  </a:lnTo>
                  <a:lnTo>
                    <a:pt x="0" y="6858000"/>
                  </a:lnTo>
                  <a:close/>
                  <a:moveTo>
                    <a:pt x="0" y="0"/>
                  </a:moveTo>
                  <a:lnTo>
                    <a:pt x="1320019" y="0"/>
                  </a:lnTo>
                  <a:lnTo>
                    <a:pt x="1089625" y="209396"/>
                  </a:lnTo>
                  <a:cubicBezTo>
                    <a:pt x="586180" y="712841"/>
                    <a:pt x="214775" y="1348326"/>
                    <a:pt x="31811" y="2059448"/>
                  </a:cubicBezTo>
                  <a:lnTo>
                    <a:pt x="0" y="2197276"/>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a:xfrm>
            <a:off x="603504" y="798445"/>
            <a:ext cx="3602727" cy="1311664"/>
          </a:xfrm>
        </p:spPr>
        <p:txBody>
          <a:bodyPr anchor="b">
            <a:normAutofit/>
          </a:bodyPr>
          <a:lstStyle/>
          <a:p>
            <a:r>
              <a:rPr lang="en-US" sz="3100" dirty="0"/>
              <a:t>OECMs</a:t>
            </a:r>
          </a:p>
        </p:txBody>
      </p:sp>
      <p:sp>
        <p:nvSpPr>
          <p:cNvPr id="3" name="Content Placeholder 2"/>
          <p:cNvSpPr>
            <a:spLocks noGrp="1"/>
          </p:cNvSpPr>
          <p:nvPr>
            <p:ph idx="1"/>
          </p:nvPr>
        </p:nvSpPr>
        <p:spPr>
          <a:xfrm>
            <a:off x="603504" y="2272143"/>
            <a:ext cx="3530102" cy="3788830"/>
          </a:xfrm>
        </p:spPr>
        <p:txBody>
          <a:bodyPr anchor="ctr">
            <a:normAutofit/>
          </a:bodyPr>
          <a:lstStyle/>
          <a:p>
            <a:pPr marL="0" indent="0">
              <a:buNone/>
            </a:pPr>
            <a:r>
              <a:rPr lang="en-US" sz="2400" i="1" dirty="0"/>
              <a:t>Achieve </a:t>
            </a:r>
            <a:r>
              <a:rPr lang="en-US" sz="2400" dirty="0"/>
              <a:t>the effective </a:t>
            </a:r>
            <a:r>
              <a:rPr lang="en-US" sz="2400" i="1" dirty="0"/>
              <a:t>in-situ</a:t>
            </a:r>
            <a:r>
              <a:rPr lang="en-US" sz="2400" dirty="0"/>
              <a:t> conservation of biodiversity, regardless of their primary management objectives. </a:t>
            </a:r>
          </a:p>
          <a:p>
            <a:pPr marL="0" indent="0">
              <a:buNone/>
            </a:pPr>
            <a:endParaRPr lang="en-US" sz="1600" dirty="0">
              <a:solidFill>
                <a:schemeClr val="tx2"/>
              </a:solidFill>
            </a:endParaRPr>
          </a:p>
          <a:p>
            <a:pPr marL="0" indent="0">
              <a:buNone/>
            </a:pPr>
            <a:r>
              <a:rPr lang="en-US" sz="1600" dirty="0">
                <a:solidFill>
                  <a:schemeClr val="tx2"/>
                </a:solidFill>
              </a:rPr>
              <a:t> </a:t>
            </a:r>
          </a:p>
        </p:txBody>
      </p:sp>
      <p:pic>
        <p:nvPicPr>
          <p:cNvPr id="7" name="Picture 6" descr="A picture containing light&#10;&#10;Description automatically generated">
            <a:extLst>
              <a:ext uri="{FF2B5EF4-FFF2-40B4-BE49-F238E27FC236}">
                <a16:creationId xmlns:a16="http://schemas.microsoft.com/office/drawing/2014/main" id="{1D4AA801-61B7-1C42-B6E3-1A8F12DF36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7287" y="207412"/>
            <a:ext cx="918689" cy="892046"/>
          </a:xfrm>
          <a:prstGeom prst="rect">
            <a:avLst/>
          </a:prstGeom>
        </p:spPr>
      </p:pic>
      <p:pic>
        <p:nvPicPr>
          <p:cNvPr id="14" name="Picture 13" descr="Logo, company name&#10;&#10;Description automatically generated">
            <a:extLst>
              <a:ext uri="{FF2B5EF4-FFF2-40B4-BE49-F238E27FC236}">
                <a16:creationId xmlns:a16="http://schemas.microsoft.com/office/drawing/2014/main" id="{4DD8666C-128D-FA4F-A809-1CF2FE689E07}"/>
              </a:ext>
            </a:extLst>
          </p:cNvPr>
          <p:cNvPicPr>
            <a:picLocks noChangeAspect="1"/>
          </p:cNvPicPr>
          <p:nvPr/>
        </p:nvPicPr>
        <p:blipFill>
          <a:blip r:embed="rId5"/>
          <a:stretch>
            <a:fillRect/>
          </a:stretch>
        </p:blipFill>
        <p:spPr>
          <a:xfrm>
            <a:off x="569170" y="11747"/>
            <a:ext cx="1638392" cy="1159148"/>
          </a:xfrm>
          <a:prstGeom prst="rect">
            <a:avLst/>
          </a:prstGeom>
        </p:spPr>
      </p:pic>
    </p:spTree>
    <p:extLst>
      <p:ext uri="{BB962C8B-B14F-4D97-AF65-F5344CB8AC3E}">
        <p14:creationId xmlns:p14="http://schemas.microsoft.com/office/powerpoint/2010/main" val="672686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t>All achieve effective </a:t>
            </a:r>
            <a:r>
              <a:rPr lang="en-US" sz="2800" i="1" dirty="0"/>
              <a:t>in-situ</a:t>
            </a:r>
            <a:r>
              <a:rPr lang="en-US" sz="2800" dirty="0"/>
              <a:t> conservation of biodiversity </a:t>
            </a:r>
          </a:p>
        </p:txBody>
      </p:sp>
      <p:sp>
        <p:nvSpPr>
          <p:cNvPr id="2" name="Title 1"/>
          <p:cNvSpPr>
            <a:spLocks noGrp="1"/>
          </p:cNvSpPr>
          <p:nvPr>
            <p:ph type="title"/>
          </p:nvPr>
        </p:nvSpPr>
        <p:spPr>
          <a:xfrm>
            <a:off x="457200" y="-66542"/>
            <a:ext cx="8229600" cy="1143000"/>
          </a:xfrm>
        </p:spPr>
        <p:txBody>
          <a:bodyPr/>
          <a:lstStyle/>
          <a:p>
            <a:pPr algn="ctr"/>
            <a:r>
              <a:rPr lang="en-US" dirty="0"/>
              <a:t>RANGE OF POTENTIAL OECMs</a:t>
            </a:r>
          </a:p>
        </p:txBody>
      </p:sp>
      <p:graphicFrame>
        <p:nvGraphicFramePr>
          <p:cNvPr id="6" name="Content Placeholder 3"/>
          <p:cNvGraphicFramePr>
            <a:graphicFrameLocks/>
          </p:cNvGraphicFramePr>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A picture containing light&#10;&#10;Description automatically generated">
            <a:extLst>
              <a:ext uri="{FF2B5EF4-FFF2-40B4-BE49-F238E27FC236}">
                <a16:creationId xmlns:a16="http://schemas.microsoft.com/office/drawing/2014/main" id="{04F25A71-3A67-F044-9D23-6E0CA54883C4}"/>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11" name="Picture 10" descr="Logo, company name&#10;&#10;Description automatically generated">
            <a:extLst>
              <a:ext uri="{FF2B5EF4-FFF2-40B4-BE49-F238E27FC236}">
                <a16:creationId xmlns:a16="http://schemas.microsoft.com/office/drawing/2014/main" id="{DAEC4D9A-9C73-7D47-BADF-A82673202311}"/>
              </a:ext>
            </a:extLst>
          </p:cNvPr>
          <p:cNvPicPr>
            <a:picLocks noChangeAspect="1"/>
          </p:cNvPicPr>
          <p:nvPr/>
        </p:nvPicPr>
        <p:blipFill>
          <a:blip r:embed="rId9"/>
          <a:stretch>
            <a:fillRect/>
          </a:stretch>
        </p:blipFill>
        <p:spPr>
          <a:xfrm>
            <a:off x="569170" y="11747"/>
            <a:ext cx="1638392" cy="1159148"/>
          </a:xfrm>
          <a:prstGeom prst="rect">
            <a:avLst/>
          </a:prstGeom>
        </p:spPr>
      </p:pic>
    </p:spTree>
    <p:extLst>
      <p:ext uri="{BB962C8B-B14F-4D97-AF65-F5344CB8AC3E}">
        <p14:creationId xmlns:p14="http://schemas.microsoft.com/office/powerpoint/2010/main" val="17734891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542"/>
            <a:ext cx="8229600" cy="1143000"/>
          </a:xfrm>
        </p:spPr>
        <p:txBody>
          <a:bodyPr/>
          <a:lstStyle/>
          <a:p>
            <a:pPr algn="ctr"/>
            <a:r>
              <a:rPr lang="en-US" dirty="0"/>
              <a:t>RANGE OF POTENTIAL OECMs</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767630640"/>
              </p:ext>
            </p:extLst>
          </p:nvPr>
        </p:nvGraphicFramePr>
        <p:xfrm>
          <a:off x="171610" y="2697433"/>
          <a:ext cx="8843681" cy="4160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6" name="Content Placeholder 3"/>
          <p:cNvGraphicFramePr>
            <a:graphicFrameLocks/>
          </p:cNvGraphicFramePr>
          <p:nvPr/>
        </p:nvGraphicFramePr>
        <p:xfrm>
          <a:off x="335406" y="1922244"/>
          <a:ext cx="8229600" cy="83999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4" name="Content Placeholder 3"/>
          <p:cNvGraphicFramePr>
            <a:graphicFrameLocks/>
          </p:cNvGraphicFramePr>
          <p:nvPr/>
        </p:nvGraphicFramePr>
        <p:xfrm>
          <a:off x="335406" y="1082248"/>
          <a:ext cx="8229600" cy="839996"/>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 name="Title 1"/>
          <p:cNvSpPr txBox="1">
            <a:spLocks/>
          </p:cNvSpPr>
          <p:nvPr/>
        </p:nvSpPr>
        <p:spPr>
          <a:xfrm>
            <a:off x="335406" y="1036437"/>
            <a:ext cx="8229600" cy="885807"/>
          </a:xfrm>
          <a:prstGeom prst="rect">
            <a:avLst/>
          </a:prstGeom>
          <a:solidFill>
            <a:schemeClr val="accent5"/>
          </a:solidFill>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a:t>Effective </a:t>
            </a:r>
            <a:r>
              <a:rPr lang="en-US" sz="2800" i="1" dirty="0"/>
              <a:t>in-situ</a:t>
            </a:r>
            <a:r>
              <a:rPr lang="en-US" sz="2800" dirty="0"/>
              <a:t> conservation of biodiversity </a:t>
            </a:r>
          </a:p>
        </p:txBody>
      </p:sp>
      <p:pic>
        <p:nvPicPr>
          <p:cNvPr id="8" name="Picture 7" descr="A picture containing light&#10;&#10;Description automatically generated">
            <a:extLst>
              <a:ext uri="{FF2B5EF4-FFF2-40B4-BE49-F238E27FC236}">
                <a16:creationId xmlns:a16="http://schemas.microsoft.com/office/drawing/2014/main" id="{B816EF25-E1D3-9F40-A914-7B8C5CD08F2A}"/>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137287" y="218298"/>
            <a:ext cx="918689" cy="892046"/>
          </a:xfrm>
          <a:prstGeom prst="rect">
            <a:avLst/>
          </a:prstGeom>
        </p:spPr>
      </p:pic>
      <p:pic>
        <p:nvPicPr>
          <p:cNvPr id="10" name="Picture 9" descr="Logo, company name&#10;&#10;Description automatically generated">
            <a:extLst>
              <a:ext uri="{FF2B5EF4-FFF2-40B4-BE49-F238E27FC236}">
                <a16:creationId xmlns:a16="http://schemas.microsoft.com/office/drawing/2014/main" id="{AEE6AF17-1118-0E42-88C5-2864D3283068}"/>
              </a:ext>
            </a:extLst>
          </p:cNvPr>
          <p:cNvPicPr>
            <a:picLocks noChangeAspect="1"/>
          </p:cNvPicPr>
          <p:nvPr/>
        </p:nvPicPr>
        <p:blipFill>
          <a:blip r:embed="rId19"/>
          <a:stretch>
            <a:fillRect/>
          </a:stretch>
        </p:blipFill>
        <p:spPr>
          <a:xfrm>
            <a:off x="569170" y="11747"/>
            <a:ext cx="1638392" cy="1159148"/>
          </a:xfrm>
          <a:prstGeom prst="rect">
            <a:avLst/>
          </a:prstGeom>
        </p:spPr>
      </p:pic>
    </p:spTree>
    <p:extLst>
      <p:ext uri="{BB962C8B-B14F-4D97-AF65-F5344CB8AC3E}">
        <p14:creationId xmlns:p14="http://schemas.microsoft.com/office/powerpoint/2010/main" val="2805912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1674</TotalTime>
  <Words>3937</Words>
  <Application>Microsoft Macintosh PowerPoint</Application>
  <PresentationFormat>On-screen Show (4:3)</PresentationFormat>
  <Paragraphs>352</Paragraphs>
  <Slides>67</Slides>
  <Notes>47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67</vt:i4>
      </vt:variant>
    </vt:vector>
  </HeadingPairs>
  <TitlesOfParts>
    <vt:vector size="71" baseType="lpstr">
      <vt:lpstr>Arial</vt:lpstr>
      <vt:lpstr>Calibri</vt:lpstr>
      <vt:lpstr>Calibri Light</vt:lpstr>
      <vt:lpstr>Office Theme</vt:lpstr>
      <vt:lpstr>PowerPoint Presentation</vt:lpstr>
      <vt:lpstr>OVERVIEW</vt:lpstr>
      <vt:lpstr>INTRODUCTION TO OECMs</vt:lpstr>
      <vt:lpstr>PowerPoint Presentation</vt:lpstr>
      <vt:lpstr>Other effective area-based conservation measure  (CBD, 2018) </vt:lpstr>
      <vt:lpstr>PROTECTED AREAS</vt:lpstr>
      <vt:lpstr>OECMs</vt:lpstr>
      <vt:lpstr>RANGE OF POTENTIAL OECMs</vt:lpstr>
      <vt:lpstr>RANGE OF POTENTIAL OECMs</vt:lpstr>
      <vt:lpstr>RANGE OF POTENTIAL OECMs</vt:lpstr>
      <vt:lpstr>RANGE OF POTENTIAL OECMs</vt:lpstr>
      <vt:lpstr>RANGE OF OECMs AND PROTECTED AREAS</vt:lpstr>
      <vt:lpstr>PowerPoint Presentation</vt:lpstr>
      <vt:lpstr>PowerPoint Presentation</vt:lpstr>
      <vt:lpstr>BIODIVERSITY VALUES</vt:lpstr>
      <vt:lpstr>PowerPoint Presentation</vt:lpstr>
      <vt:lpstr>Areas with rare, threatened or endangered species and habitats</vt:lpstr>
      <vt:lpstr>PowerPoint Presentation</vt:lpstr>
      <vt:lpstr>Areas with important species aggregations, including during migration or spawning</vt:lpstr>
      <vt:lpstr>Areas of importance for ecological connectivity or that are important to complete a conservation network within a landscape or seascape</vt:lpstr>
      <vt:lpstr>Species and habitats that are important for traditional human uses, such as native medicinal plants, in addition to in-situ biodiversity conservation </vt:lpstr>
      <vt:lpstr>OPPORTUNITIES</vt:lpstr>
      <vt:lpstr>OPPORTUNITIES</vt:lpstr>
      <vt:lpstr>OPPORTUNITIES</vt:lpstr>
      <vt:lpstr>OPPORTUNITIES</vt:lpstr>
      <vt:lpstr>OPPORTUNITIES</vt:lpstr>
      <vt:lpstr>OPPORTUNITIES</vt:lpstr>
      <vt:lpstr>PowerPoint Presentation</vt:lpstr>
      <vt:lpstr>IDENTIFYING POTENTIAL OECMs</vt:lpstr>
      <vt:lpstr>PowerPoint Presentation</vt:lpstr>
      <vt:lpstr>Site-level assessment </vt:lpstr>
      <vt:lpstr>Preparation 1 </vt:lpstr>
      <vt:lpstr>Preparation 2 </vt:lpstr>
      <vt:lpstr>Preparation 3 </vt:lpstr>
      <vt:lpstr>PowerPoint Presentation</vt:lpstr>
      <vt:lpstr>Screening tool  Criterion A: Area is not currently recognised as a protected area.</vt:lpstr>
      <vt:lpstr>Screening tool   Criterion B: Area is governed and managed </vt:lpstr>
      <vt:lpstr>Screening tool   Criterion C: Achieves sustained and effective contribution to in situ conservation of biodiversity  Test 3 </vt:lpstr>
      <vt:lpstr>Screening tool  Criterion D: Associated ecosystem functions and services and cultural, spiritual, socio-economic and other locally relevant values</vt:lpstr>
      <vt:lpstr> ECOLOGICAL RESTORATION IN OECMs</vt:lpstr>
      <vt:lpstr>CONSENT AND CANDIDATE OECMs</vt:lpstr>
      <vt:lpstr>PowerPoint Presentation</vt:lpstr>
      <vt:lpstr>Any recognition or reporting of OECMs governed by Indigenous peoples and/or local communities should be based on self-identification and requires the free, prior and informed consent of the traditional governance authority(ies).</vt:lpstr>
      <vt:lpstr>Free, prior and informed consent </vt:lpstr>
      <vt:lpstr>Full assessment of a site  </vt:lpstr>
      <vt:lpstr>RECOGNISING AND SUPPORTING OECMs</vt:lpstr>
      <vt:lpstr>Legal Recognition</vt:lpstr>
      <vt:lpstr>Legal Recognition</vt:lpstr>
      <vt:lpstr>Legal Recognition</vt:lpstr>
      <vt:lpstr>Legal Recognition</vt:lpstr>
      <vt:lpstr>Support</vt:lpstr>
      <vt:lpstr>Support</vt:lpstr>
      <vt:lpstr>REPORTING OECMs</vt:lpstr>
      <vt:lpstr>Why report?</vt:lpstr>
      <vt:lpstr>World Database on OECMs</vt:lpstr>
      <vt:lpstr>How to report</vt:lpstr>
      <vt:lpstr>How to report</vt:lpstr>
      <vt:lpstr>How to report</vt:lpstr>
      <vt:lpstr>How to report</vt:lpstr>
      <vt:lpstr>What do I need to send?</vt:lpstr>
      <vt:lpstr>ACTION PLANS</vt:lpstr>
      <vt:lpstr>   Translate the IUCN guidelines and methodology into national languages </vt:lpstr>
      <vt:lpstr> Hold meetings among key rightsholders and stakeholders and raise awareness about OECMs </vt:lpstr>
      <vt:lpstr>Work towards a national assessment to identify potential OECMs</vt:lpstr>
      <vt:lpstr> Provide training to a diversity of governance authorities and actors on how to use the IUCN site-level methodology and begin to identify OECMs</vt:lpstr>
      <vt:lpstr>Analyse the kinds of financial and non-financial support that potential and identified OECMs are receiving to determine additional needs to maintain biodiversity values over the long term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harry@futurelaw.org</dc:creator>
  <cp:lastModifiedBy>Jonas, Harry</cp:lastModifiedBy>
  <cp:revision>119</cp:revision>
  <dcterms:created xsi:type="dcterms:W3CDTF">2020-11-06T07:17:04Z</dcterms:created>
  <dcterms:modified xsi:type="dcterms:W3CDTF">2022-09-27T10:10:18Z</dcterms:modified>
</cp:coreProperties>
</file>