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handoutMasterIdLst>
    <p:handoutMasterId r:id="rId23"/>
  </p:handoutMasterIdLst>
  <p:sldIdLst>
    <p:sldId id="291" r:id="rId5"/>
    <p:sldId id="292" r:id="rId6"/>
    <p:sldId id="274" r:id="rId7"/>
    <p:sldId id="272"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90" r:id="rId22"/>
  </p:sldIdLst>
  <p:sldSz cx="12192000" cy="6858000"/>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75"/>
    <a:srgbClr val="FDC354"/>
    <a:srgbClr val="1A95A3"/>
    <a:srgbClr val="FFB22D"/>
    <a:srgbClr val="2EBAC9"/>
    <a:srgbClr val="EC9F88"/>
    <a:srgbClr val="BBD578"/>
    <a:srgbClr val="D3E4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8" autoAdjust="0"/>
    <p:restoredTop sz="96242" autoAdjust="0"/>
  </p:normalViewPr>
  <p:slideViewPr>
    <p:cSldViewPr snapToGrid="0" snapToObjects="1">
      <p:cViewPr>
        <p:scale>
          <a:sx n="60" d="100"/>
          <a:sy n="60" d="100"/>
        </p:scale>
        <p:origin x="1788" y="1020"/>
      </p:cViewPr>
      <p:guideLst/>
    </p:cSldViewPr>
  </p:slideViewPr>
  <p:outlineViewPr>
    <p:cViewPr>
      <p:scale>
        <a:sx n="33" d="100"/>
        <a:sy n="33" d="100"/>
      </p:scale>
      <p:origin x="0" y="-16116"/>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62574596-8B82-45C7-AE93-3297CC69F311}" type="datetimeFigureOut">
              <a:rPr lang="en-GB" smtClean="0"/>
              <a:t>09/01/2023</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42696DD2-4C87-4760-B016-D0012F25AADC}" type="slidenum">
              <a:rPr lang="en-GB" smtClean="0"/>
              <a:t>‹Nr.›</a:t>
            </a:fld>
            <a:endParaRPr lang="en-GB"/>
          </a:p>
        </p:txBody>
      </p:sp>
    </p:spTree>
    <p:extLst>
      <p:ext uri="{BB962C8B-B14F-4D97-AF65-F5344CB8AC3E}">
        <p14:creationId xmlns:p14="http://schemas.microsoft.com/office/powerpoint/2010/main" val="25038749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hyperlink" Target="http://www.worldwetlandsday.org/"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hyperlink" Target="http://www.worldwetlandsday.org/"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hyperlink" Target="http://www.worldwetlandsday.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www.worldwetlandsday.or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worldwetlandsday.org/" TargetMode="External"/><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worldwetlandsday.org/"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64CFD6B-833D-BF80-1503-FF30ECB24FA2}"/>
              </a:ext>
            </a:extLst>
          </p:cNvPr>
          <p:cNvSpPr/>
          <p:nvPr userDrawn="1"/>
        </p:nvSpPr>
        <p:spPr>
          <a:xfrm>
            <a:off x="1" y="0"/>
            <a:ext cx="12192000" cy="4597422"/>
          </a:xfrm>
          <a:prstGeom prst="rect">
            <a:avLst/>
          </a:prstGeom>
          <a:gradFill flip="none" rotWithShape="1">
            <a:gsLst>
              <a:gs pos="0">
                <a:srgbClr val="1A95A3"/>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9D500FFC-4199-28FB-5089-659D12ABEBD2}"/>
              </a:ext>
            </a:extLst>
          </p:cNvPr>
          <p:cNvSpPr/>
          <p:nvPr userDrawn="1"/>
        </p:nvSpPr>
        <p:spPr>
          <a:xfrm>
            <a:off x="715051" y="1067993"/>
            <a:ext cx="10638410" cy="4722014"/>
          </a:xfrm>
          <a:prstGeom prst="rect">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CFFEE2FC-6D3B-C141-95E1-B69FB014F569}"/>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5" name="Espace réservé du pied de page 4">
            <a:extLst>
              <a:ext uri="{FF2B5EF4-FFF2-40B4-BE49-F238E27FC236}">
                <a16:creationId xmlns:a16="http://schemas.microsoft.com/office/drawing/2014/main" id="{FFC7DD75-6429-B042-996A-350089A4A270}"/>
              </a:ext>
            </a:extLst>
          </p:cNvPr>
          <p:cNvSpPr>
            <a:spLocks noGrp="1"/>
          </p:cNvSpPr>
          <p:nvPr>
            <p:ph type="ftr" sz="quarter" idx="11"/>
          </p:nvPr>
        </p:nvSpPr>
        <p:spPr/>
        <p:txBody>
          <a:bodyPr/>
          <a:lstStyle/>
          <a:p>
            <a:endParaRPr lang="fr-FR"/>
          </a:p>
        </p:txBody>
      </p:sp>
      <p:sp>
        <p:nvSpPr>
          <p:cNvPr id="10" name="Titre 1">
            <a:extLst>
              <a:ext uri="{FF2B5EF4-FFF2-40B4-BE49-F238E27FC236}">
                <a16:creationId xmlns:a16="http://schemas.microsoft.com/office/drawing/2014/main" id="{DCAA9003-A3F6-7AE4-9359-8F3A3B74DA5A}"/>
              </a:ext>
            </a:extLst>
          </p:cNvPr>
          <p:cNvSpPr>
            <a:spLocks noGrp="1"/>
          </p:cNvSpPr>
          <p:nvPr>
            <p:ph type="title"/>
          </p:nvPr>
        </p:nvSpPr>
        <p:spPr>
          <a:xfrm>
            <a:off x="638512" y="32784"/>
            <a:ext cx="10515600" cy="1325563"/>
          </a:xfrm>
        </p:spPr>
        <p:txBody>
          <a:bodyPr>
            <a:normAutofit/>
          </a:bodyPr>
          <a:lstStyle>
            <a:lvl1pPr>
              <a:defRPr sz="4000" b="1" i="0">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11" name="Espace réservé du contenu 2">
            <a:extLst>
              <a:ext uri="{FF2B5EF4-FFF2-40B4-BE49-F238E27FC236}">
                <a16:creationId xmlns:a16="http://schemas.microsoft.com/office/drawing/2014/main" id="{9FC839AE-8ECF-48CE-9365-768D7D31B4FB}"/>
              </a:ext>
            </a:extLst>
          </p:cNvPr>
          <p:cNvSpPr>
            <a:spLocks noGrp="1"/>
          </p:cNvSpPr>
          <p:nvPr>
            <p:ph idx="1"/>
          </p:nvPr>
        </p:nvSpPr>
        <p:spPr>
          <a:xfrm>
            <a:off x="1003300" y="1438669"/>
            <a:ext cx="10350500" cy="4351338"/>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Content Placeholder 2">
            <a:extLst>
              <a:ext uri="{FF2B5EF4-FFF2-40B4-BE49-F238E27FC236}">
                <a16:creationId xmlns:a16="http://schemas.microsoft.com/office/drawing/2014/main" id="{71874E25-381E-95C6-BFC8-002993C3EE6E}"/>
              </a:ext>
            </a:extLst>
          </p:cNvPr>
          <p:cNvSpPr txBox="1">
            <a:spLocks/>
          </p:cNvSpPr>
          <p:nvPr userDrawn="1"/>
        </p:nvSpPr>
        <p:spPr>
          <a:xfrm>
            <a:off x="715051" y="6160682"/>
            <a:ext cx="7322876" cy="6973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www.worldwetlandsday.org</a:t>
            </a: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rPr>
              <a:t>  </a:t>
            </a:r>
            <a:r>
              <a:rPr lang="fr-CH" sz="1100" dirty="0">
                <a:solidFill>
                  <a:srgbClr val="007575"/>
                </a:solidFill>
                <a:effectLst/>
                <a:latin typeface="Arial" panose="020B0604020202020204" pitchFamily="34" charset="0"/>
                <a:cs typeface="Arial" panose="020B0604020202020204" pitchFamily="34" charset="0"/>
              </a:rPr>
              <a:t>#</a:t>
            </a:r>
            <a:r>
              <a:rPr lang="fr-CH" sz="1100" dirty="0" err="1">
                <a:solidFill>
                  <a:srgbClr val="007575"/>
                </a:solidFill>
                <a:effectLst/>
                <a:latin typeface="Arial" panose="020B0604020202020204" pitchFamily="34" charset="0"/>
                <a:cs typeface="Arial" panose="020B0604020202020204" pitchFamily="34" charset="0"/>
              </a:rPr>
              <a:t>GenerationRestoration</a:t>
            </a:r>
            <a:r>
              <a:rPr lang="fr-CH" sz="1100" dirty="0">
                <a:solidFill>
                  <a:srgbClr val="007575"/>
                </a:solidFill>
                <a:effectLst/>
                <a:latin typeface="Arial" panose="020B0604020202020204" pitchFamily="34" charset="0"/>
                <a:cs typeface="Arial" panose="020B0604020202020204" pitchFamily="34" charset="0"/>
              </a:rPr>
              <a:t>  #</a:t>
            </a:r>
            <a:r>
              <a:rPr lang="fr-CH" sz="1100" dirty="0" err="1">
                <a:solidFill>
                  <a:srgbClr val="007575"/>
                </a:solidFill>
                <a:effectLst/>
                <a:latin typeface="Arial" panose="020B0604020202020204" pitchFamily="34" charset="0"/>
                <a:cs typeface="Arial" panose="020B0604020202020204" pitchFamily="34" charset="0"/>
              </a:rPr>
              <a:t>ForWetlands</a:t>
            </a:r>
            <a:endParaRPr lang="fr-CH" sz="1100" dirty="0">
              <a:solidFill>
                <a:srgbClr val="007575"/>
              </a:solidFill>
              <a:effectLst/>
              <a:latin typeface="Arial" panose="020B0604020202020204" pitchFamily="34" charset="0"/>
              <a:cs typeface="Arial" panose="020B0604020202020204" pitchFamily="34" charset="0"/>
            </a:endParaRPr>
          </a:p>
        </p:txBody>
      </p:sp>
      <p:sp>
        <p:nvSpPr>
          <p:cNvPr id="2" name="Espace réservé du numéro de diapositive 5">
            <a:extLst>
              <a:ext uri="{FF2B5EF4-FFF2-40B4-BE49-F238E27FC236}">
                <a16:creationId xmlns:a16="http://schemas.microsoft.com/office/drawing/2014/main" id="{D5ED5F49-06DA-A9E4-2952-CF37B4C29E7D}"/>
              </a:ext>
            </a:extLst>
          </p:cNvPr>
          <p:cNvSpPr txBox="1">
            <a:spLocks/>
          </p:cNvSpPr>
          <p:nvPr userDrawn="1"/>
        </p:nvSpPr>
        <p:spPr>
          <a:xfrm>
            <a:off x="9390770" y="6099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6EC6E6-8E21-2F47-B487-0542D24FCF44}" type="slidenum">
              <a:rPr lang="fr-FR" smtClean="0"/>
              <a:pPr/>
              <a:t>‹Nr.›</a:t>
            </a:fld>
            <a:endParaRPr lang="fr-FR" dirty="0"/>
          </a:p>
        </p:txBody>
      </p:sp>
    </p:spTree>
    <p:extLst>
      <p:ext uri="{BB962C8B-B14F-4D97-AF65-F5344CB8AC3E}">
        <p14:creationId xmlns:p14="http://schemas.microsoft.com/office/powerpoint/2010/main" val="2594739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1C4BE8-5DFC-8E41-87EA-450BDD21557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B75F4B5-0F02-B449-A18D-243C10FCF8D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F68447C-6C86-594B-ACED-68CFB861DA81}"/>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5" name="Espace réservé du pied de page 4">
            <a:extLst>
              <a:ext uri="{FF2B5EF4-FFF2-40B4-BE49-F238E27FC236}">
                <a16:creationId xmlns:a16="http://schemas.microsoft.com/office/drawing/2014/main" id="{20B510E2-23C4-8C4C-A3D3-4C903594BD0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6CE604E-ECC8-B645-B17F-0B043CE914CA}"/>
              </a:ext>
            </a:extLst>
          </p:cNvPr>
          <p:cNvSpPr>
            <a:spLocks noGrp="1"/>
          </p:cNvSpPr>
          <p:nvPr>
            <p:ph type="sldNum" sz="quarter" idx="12"/>
          </p:nvPr>
        </p:nvSpPr>
        <p:spPr/>
        <p:txBody>
          <a:bodyPr/>
          <a:lstStyle/>
          <a:p>
            <a:fld id="{CB6EC6E6-8E21-2F47-B487-0542D24FCF44}" type="slidenum">
              <a:rPr lang="fr-FR" smtClean="0"/>
              <a:t>‹Nr.›</a:t>
            </a:fld>
            <a:endParaRPr lang="fr-FR"/>
          </a:p>
        </p:txBody>
      </p:sp>
    </p:spTree>
    <p:extLst>
      <p:ext uri="{BB962C8B-B14F-4D97-AF65-F5344CB8AC3E}">
        <p14:creationId xmlns:p14="http://schemas.microsoft.com/office/powerpoint/2010/main" val="3258444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8D9DA02-45D3-6D47-AD8A-A12D3DE8C98F}"/>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1E47113-8550-BD42-B0C3-747C10613AD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292BA57-C1F3-2E4D-A626-F697B1BB0CF1}"/>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5" name="Espace réservé du pied de page 4">
            <a:extLst>
              <a:ext uri="{FF2B5EF4-FFF2-40B4-BE49-F238E27FC236}">
                <a16:creationId xmlns:a16="http://schemas.microsoft.com/office/drawing/2014/main" id="{A2C181B2-B853-8541-A1AA-35ACC922A75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77C87F8-9989-AC41-9806-89BAC09ECC86}"/>
              </a:ext>
            </a:extLst>
          </p:cNvPr>
          <p:cNvSpPr>
            <a:spLocks noGrp="1"/>
          </p:cNvSpPr>
          <p:nvPr>
            <p:ph type="sldNum" sz="quarter" idx="12"/>
          </p:nvPr>
        </p:nvSpPr>
        <p:spPr/>
        <p:txBody>
          <a:bodyPr/>
          <a:lstStyle/>
          <a:p>
            <a:fld id="{CB6EC6E6-8E21-2F47-B487-0542D24FCF44}" type="slidenum">
              <a:rPr lang="fr-FR" smtClean="0"/>
              <a:t>‹Nr.›</a:t>
            </a:fld>
            <a:endParaRPr lang="fr-FR"/>
          </a:p>
        </p:txBody>
      </p:sp>
    </p:spTree>
    <p:extLst>
      <p:ext uri="{BB962C8B-B14F-4D97-AF65-F5344CB8AC3E}">
        <p14:creationId xmlns:p14="http://schemas.microsoft.com/office/powerpoint/2010/main" val="3280831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63984A-1B3E-87E9-BBE1-CB9C75DB5188}"/>
              </a:ext>
            </a:extLst>
          </p:cNvPr>
          <p:cNvSpPr/>
          <p:nvPr userDrawn="1"/>
        </p:nvSpPr>
        <p:spPr>
          <a:xfrm>
            <a:off x="1" y="0"/>
            <a:ext cx="12192000" cy="4597422"/>
          </a:xfrm>
          <a:prstGeom prst="rect">
            <a:avLst/>
          </a:prstGeom>
          <a:gradFill flip="none" rotWithShape="1">
            <a:gsLst>
              <a:gs pos="0">
                <a:srgbClr val="1A95A3"/>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EF2D8785-04CC-7F80-B94C-0FF6EA5393E5}"/>
              </a:ext>
            </a:extLst>
          </p:cNvPr>
          <p:cNvSpPr/>
          <p:nvPr userDrawn="1"/>
        </p:nvSpPr>
        <p:spPr>
          <a:xfrm>
            <a:off x="715051" y="1067993"/>
            <a:ext cx="10638410" cy="4722014"/>
          </a:xfrm>
          <a:prstGeom prst="rect">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descr="Une image contenant porcelaine&#10;&#10;Description générée automatiquement">
            <a:extLst>
              <a:ext uri="{FF2B5EF4-FFF2-40B4-BE49-F238E27FC236}">
                <a16:creationId xmlns:a16="http://schemas.microsoft.com/office/drawing/2014/main" id="{D62262FE-80FE-D78F-A178-8D2866B0B818}"/>
              </a:ext>
            </a:extLst>
          </p:cNvPr>
          <p:cNvPicPr>
            <a:picLocks noChangeAspect="1"/>
          </p:cNvPicPr>
          <p:nvPr userDrawn="1"/>
        </p:nvPicPr>
        <p:blipFill rotWithShape="1">
          <a:blip r:embed="rId2"/>
          <a:srcRect r="31705"/>
          <a:stretch/>
        </p:blipFill>
        <p:spPr>
          <a:xfrm>
            <a:off x="9061727" y="5358357"/>
            <a:ext cx="3130273" cy="1326921"/>
          </a:xfrm>
          <a:prstGeom prst="rect">
            <a:avLst/>
          </a:prstGeom>
        </p:spPr>
      </p:pic>
      <p:pic>
        <p:nvPicPr>
          <p:cNvPr id="13" name="Image 12">
            <a:extLst>
              <a:ext uri="{FF2B5EF4-FFF2-40B4-BE49-F238E27FC236}">
                <a16:creationId xmlns:a16="http://schemas.microsoft.com/office/drawing/2014/main" id="{C57DB555-E4B3-CDC3-1E41-F0F857E47251}"/>
              </a:ext>
            </a:extLst>
          </p:cNvPr>
          <p:cNvPicPr>
            <a:picLocks noChangeAspect="1"/>
          </p:cNvPicPr>
          <p:nvPr userDrawn="1"/>
        </p:nvPicPr>
        <p:blipFill>
          <a:blip r:embed="rId3"/>
          <a:stretch>
            <a:fillRect/>
          </a:stretch>
        </p:blipFill>
        <p:spPr>
          <a:xfrm>
            <a:off x="10775070" y="5033904"/>
            <a:ext cx="1130278" cy="1130278"/>
          </a:xfrm>
          <a:prstGeom prst="rect">
            <a:avLst/>
          </a:prstGeom>
        </p:spPr>
      </p:pic>
      <p:sp>
        <p:nvSpPr>
          <p:cNvPr id="2" name="Titre 1">
            <a:extLst>
              <a:ext uri="{FF2B5EF4-FFF2-40B4-BE49-F238E27FC236}">
                <a16:creationId xmlns:a16="http://schemas.microsoft.com/office/drawing/2014/main" id="{1E575B32-0D98-224D-90DD-110BC41FAB22}"/>
              </a:ext>
            </a:extLst>
          </p:cNvPr>
          <p:cNvSpPr>
            <a:spLocks noGrp="1"/>
          </p:cNvSpPr>
          <p:nvPr>
            <p:ph type="title"/>
          </p:nvPr>
        </p:nvSpPr>
        <p:spPr>
          <a:xfrm>
            <a:off x="638512" y="32784"/>
            <a:ext cx="10515600" cy="1325563"/>
          </a:xfrm>
        </p:spPr>
        <p:txBody>
          <a:bodyPr>
            <a:normAutofit/>
          </a:bodyPr>
          <a:lstStyle>
            <a:lvl1pPr>
              <a:defRPr sz="4000" b="1" i="0">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A0C12B5D-E432-F44D-8CDE-EEF74C4A0181}"/>
              </a:ext>
            </a:extLst>
          </p:cNvPr>
          <p:cNvSpPr>
            <a:spLocks noGrp="1"/>
          </p:cNvSpPr>
          <p:nvPr>
            <p:ph idx="1"/>
          </p:nvPr>
        </p:nvSpPr>
        <p:spPr>
          <a:xfrm>
            <a:off x="1003300" y="1438669"/>
            <a:ext cx="10350500" cy="4351338"/>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4C547A01-7E47-A440-9C4B-EEA6DD3B8C30}"/>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5" name="Espace réservé du pied de page 4">
            <a:extLst>
              <a:ext uri="{FF2B5EF4-FFF2-40B4-BE49-F238E27FC236}">
                <a16:creationId xmlns:a16="http://schemas.microsoft.com/office/drawing/2014/main" id="{61D30B02-302A-1647-A8F9-80E6CF9316D6}"/>
              </a:ext>
            </a:extLst>
          </p:cNvPr>
          <p:cNvSpPr>
            <a:spLocks noGrp="1"/>
          </p:cNvSpPr>
          <p:nvPr>
            <p:ph type="ftr" sz="quarter" idx="11"/>
          </p:nvPr>
        </p:nvSpPr>
        <p:spPr>
          <a:xfrm>
            <a:off x="7004327" y="6356350"/>
            <a:ext cx="4114800" cy="365125"/>
          </a:xfrm>
        </p:spPr>
        <p:txBody>
          <a:bodyPr/>
          <a:lstStyle/>
          <a:p>
            <a:endParaRPr lang="fr-FR" dirty="0"/>
          </a:p>
        </p:txBody>
      </p:sp>
      <p:sp>
        <p:nvSpPr>
          <p:cNvPr id="10" name="Content Placeholder 2">
            <a:extLst>
              <a:ext uri="{FF2B5EF4-FFF2-40B4-BE49-F238E27FC236}">
                <a16:creationId xmlns:a16="http://schemas.microsoft.com/office/drawing/2014/main" id="{4E0DEDA2-6FEA-8D23-4EFF-DC3B6AF05097}"/>
              </a:ext>
            </a:extLst>
          </p:cNvPr>
          <p:cNvSpPr txBox="1">
            <a:spLocks/>
          </p:cNvSpPr>
          <p:nvPr userDrawn="1"/>
        </p:nvSpPr>
        <p:spPr>
          <a:xfrm>
            <a:off x="715051" y="6160682"/>
            <a:ext cx="7322876" cy="6973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hlinkClick r:id="rId4">
                  <a:extLst>
                    <a:ext uri="{A12FA001-AC4F-418D-AE19-62706E023703}">
                      <ahyp:hlinkClr xmlns:ahyp="http://schemas.microsoft.com/office/drawing/2018/hyperlinkcolor" val="tx"/>
                    </a:ext>
                  </a:extLst>
                </a:hlinkClick>
              </a:rPr>
              <a:t>www.worldwetlandsday.org</a:t>
            </a: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rPr>
              <a:t>  </a:t>
            </a:r>
            <a:r>
              <a:rPr lang="fr-CH" sz="1100" dirty="0">
                <a:solidFill>
                  <a:srgbClr val="007575"/>
                </a:solidFill>
                <a:effectLst/>
                <a:latin typeface="Arial" panose="020B0604020202020204" pitchFamily="34" charset="0"/>
                <a:cs typeface="Arial" panose="020B0604020202020204" pitchFamily="34" charset="0"/>
              </a:rPr>
              <a:t>#</a:t>
            </a:r>
            <a:r>
              <a:rPr lang="fr-CH" sz="1100" dirty="0" err="1">
                <a:solidFill>
                  <a:srgbClr val="007575"/>
                </a:solidFill>
                <a:effectLst/>
                <a:latin typeface="Arial" panose="020B0604020202020204" pitchFamily="34" charset="0"/>
                <a:cs typeface="Arial" panose="020B0604020202020204" pitchFamily="34" charset="0"/>
              </a:rPr>
              <a:t>GenerationRestoration</a:t>
            </a:r>
            <a:r>
              <a:rPr lang="fr-CH" sz="1100" dirty="0">
                <a:solidFill>
                  <a:srgbClr val="007575"/>
                </a:solidFill>
                <a:effectLst/>
                <a:latin typeface="Arial" panose="020B0604020202020204" pitchFamily="34" charset="0"/>
                <a:cs typeface="Arial" panose="020B0604020202020204" pitchFamily="34" charset="0"/>
              </a:rPr>
              <a:t>  #</a:t>
            </a:r>
            <a:r>
              <a:rPr lang="fr-CH" sz="1100" dirty="0" err="1">
                <a:solidFill>
                  <a:srgbClr val="007575"/>
                </a:solidFill>
                <a:effectLst/>
                <a:latin typeface="Arial" panose="020B0604020202020204" pitchFamily="34" charset="0"/>
                <a:cs typeface="Arial" panose="020B0604020202020204" pitchFamily="34" charset="0"/>
              </a:rPr>
              <a:t>ForWetlands</a:t>
            </a:r>
            <a:endParaRPr lang="fr-CH" sz="1100" dirty="0">
              <a:solidFill>
                <a:srgbClr val="007575"/>
              </a:solidFill>
              <a:effectLst/>
              <a:latin typeface="Arial" panose="020B0604020202020204" pitchFamily="34" charset="0"/>
              <a:cs typeface="Arial" panose="020B0604020202020204" pitchFamily="34" charset="0"/>
            </a:endParaRPr>
          </a:p>
        </p:txBody>
      </p:sp>
      <p:sp>
        <p:nvSpPr>
          <p:cNvPr id="9" name="Espace réservé du numéro de diapositive 5">
            <a:extLst>
              <a:ext uri="{FF2B5EF4-FFF2-40B4-BE49-F238E27FC236}">
                <a16:creationId xmlns:a16="http://schemas.microsoft.com/office/drawing/2014/main" id="{C0DE5FDA-8648-5F4D-C442-6AE10914F05D}"/>
              </a:ext>
            </a:extLst>
          </p:cNvPr>
          <p:cNvSpPr txBox="1">
            <a:spLocks/>
          </p:cNvSpPr>
          <p:nvPr userDrawn="1"/>
        </p:nvSpPr>
        <p:spPr>
          <a:xfrm>
            <a:off x="9390770" y="6099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6EC6E6-8E21-2F47-B487-0542D24FCF44}" type="slidenum">
              <a:rPr lang="fr-FR" smtClean="0"/>
              <a:pPr/>
              <a:t>‹Nr.›</a:t>
            </a:fld>
            <a:endParaRPr lang="fr-FR" dirty="0"/>
          </a:p>
        </p:txBody>
      </p:sp>
    </p:spTree>
    <p:extLst>
      <p:ext uri="{BB962C8B-B14F-4D97-AF65-F5344CB8AC3E}">
        <p14:creationId xmlns:p14="http://schemas.microsoft.com/office/powerpoint/2010/main" val="3689834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EBEAAF7C-B26E-8A5E-1662-74F0CC15D924}"/>
              </a:ext>
            </a:extLst>
          </p:cNvPr>
          <p:cNvPicPr>
            <a:picLocks noChangeAspect="1"/>
          </p:cNvPicPr>
          <p:nvPr userDrawn="1"/>
        </p:nvPicPr>
        <p:blipFill>
          <a:blip r:embed="rId2"/>
          <a:stretch>
            <a:fillRect/>
          </a:stretch>
        </p:blipFill>
        <p:spPr>
          <a:xfrm>
            <a:off x="0" y="7129"/>
            <a:ext cx="12192000" cy="7320771"/>
          </a:xfrm>
          <a:prstGeom prst="rect">
            <a:avLst/>
          </a:prstGeom>
        </p:spPr>
      </p:pic>
      <p:pic>
        <p:nvPicPr>
          <p:cNvPr id="14" name="Image 13">
            <a:extLst>
              <a:ext uri="{FF2B5EF4-FFF2-40B4-BE49-F238E27FC236}">
                <a16:creationId xmlns:a16="http://schemas.microsoft.com/office/drawing/2014/main" id="{B9ABAEB5-CE2E-4801-CED7-C14498DDAB67}"/>
              </a:ext>
            </a:extLst>
          </p:cNvPr>
          <p:cNvPicPr>
            <a:picLocks noChangeAspect="1"/>
          </p:cNvPicPr>
          <p:nvPr userDrawn="1"/>
        </p:nvPicPr>
        <p:blipFill>
          <a:blip r:embed="rId3"/>
          <a:stretch>
            <a:fillRect/>
          </a:stretch>
        </p:blipFill>
        <p:spPr>
          <a:xfrm>
            <a:off x="5543561" y="1819879"/>
            <a:ext cx="1130278" cy="1130278"/>
          </a:xfrm>
          <a:prstGeom prst="rect">
            <a:avLst/>
          </a:prstGeom>
        </p:spPr>
      </p:pic>
      <p:sp>
        <p:nvSpPr>
          <p:cNvPr id="9" name="Rectangle 8">
            <a:extLst>
              <a:ext uri="{FF2B5EF4-FFF2-40B4-BE49-F238E27FC236}">
                <a16:creationId xmlns:a16="http://schemas.microsoft.com/office/drawing/2014/main" id="{FC153153-6E7D-A6A6-86E1-DED85814236B}"/>
              </a:ext>
            </a:extLst>
          </p:cNvPr>
          <p:cNvSpPr/>
          <p:nvPr userDrawn="1"/>
        </p:nvSpPr>
        <p:spPr>
          <a:xfrm>
            <a:off x="715051" y="1067993"/>
            <a:ext cx="10600755" cy="4722014"/>
          </a:xfrm>
          <a:prstGeom prst="rect">
            <a:avLst/>
          </a:prstGeom>
          <a:solidFill>
            <a:schemeClr val="bg1">
              <a:alpha val="7493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4" name="Espace réservé de la date 3">
            <a:extLst>
              <a:ext uri="{FF2B5EF4-FFF2-40B4-BE49-F238E27FC236}">
                <a16:creationId xmlns:a16="http://schemas.microsoft.com/office/drawing/2014/main" id="{76C00F9A-66D6-C54F-9C3A-12E5BBDE2F73}"/>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5" name="Espace réservé du pied de page 4">
            <a:extLst>
              <a:ext uri="{FF2B5EF4-FFF2-40B4-BE49-F238E27FC236}">
                <a16:creationId xmlns:a16="http://schemas.microsoft.com/office/drawing/2014/main" id="{2BCBA275-A511-404F-BE93-30D20B609142}"/>
              </a:ext>
            </a:extLst>
          </p:cNvPr>
          <p:cNvSpPr>
            <a:spLocks noGrp="1"/>
          </p:cNvSpPr>
          <p:nvPr>
            <p:ph type="ftr" sz="quarter" idx="11"/>
          </p:nvPr>
        </p:nvSpPr>
        <p:spPr/>
        <p:txBody>
          <a:bodyPr/>
          <a:lstStyle/>
          <a:p>
            <a:endParaRPr lang="fr-FR"/>
          </a:p>
        </p:txBody>
      </p:sp>
      <p:sp>
        <p:nvSpPr>
          <p:cNvPr id="11" name="Titre 1">
            <a:extLst>
              <a:ext uri="{FF2B5EF4-FFF2-40B4-BE49-F238E27FC236}">
                <a16:creationId xmlns:a16="http://schemas.microsoft.com/office/drawing/2014/main" id="{23C745A0-389E-AAA7-2791-C90BADF70801}"/>
              </a:ext>
            </a:extLst>
          </p:cNvPr>
          <p:cNvSpPr>
            <a:spLocks noGrp="1"/>
          </p:cNvSpPr>
          <p:nvPr>
            <p:ph type="title"/>
          </p:nvPr>
        </p:nvSpPr>
        <p:spPr>
          <a:xfrm>
            <a:off x="638512" y="32784"/>
            <a:ext cx="10515600" cy="1325563"/>
          </a:xfrm>
        </p:spPr>
        <p:txBody>
          <a:bodyPr>
            <a:normAutofit/>
          </a:bodyPr>
          <a:lstStyle>
            <a:lvl1pPr>
              <a:defRPr sz="4000" b="1" i="0">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13" name="Espace réservé du numéro de diapositive 5">
            <a:extLst>
              <a:ext uri="{FF2B5EF4-FFF2-40B4-BE49-F238E27FC236}">
                <a16:creationId xmlns:a16="http://schemas.microsoft.com/office/drawing/2014/main" id="{7C88F245-B8A2-18C7-FD42-47379D20ABFA}"/>
              </a:ext>
            </a:extLst>
          </p:cNvPr>
          <p:cNvSpPr txBox="1">
            <a:spLocks/>
          </p:cNvSpPr>
          <p:nvPr userDrawn="1"/>
        </p:nvSpPr>
        <p:spPr>
          <a:xfrm>
            <a:off x="9390770" y="6099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6EC6E6-8E21-2F47-B487-0542D24FCF44}" type="slidenum">
              <a:rPr lang="fr-FR" smtClean="0"/>
              <a:pPr/>
              <a:t>‹Nr.›</a:t>
            </a:fld>
            <a:endParaRPr lang="fr-FR" dirty="0"/>
          </a:p>
        </p:txBody>
      </p:sp>
      <p:sp>
        <p:nvSpPr>
          <p:cNvPr id="15" name="Espace réservé du contenu 2">
            <a:extLst>
              <a:ext uri="{FF2B5EF4-FFF2-40B4-BE49-F238E27FC236}">
                <a16:creationId xmlns:a16="http://schemas.microsoft.com/office/drawing/2014/main" id="{E9B866A3-51E7-DAA5-4A68-58E87D41CA3A}"/>
              </a:ext>
            </a:extLst>
          </p:cNvPr>
          <p:cNvSpPr>
            <a:spLocks noGrp="1"/>
          </p:cNvSpPr>
          <p:nvPr>
            <p:ph idx="1"/>
          </p:nvPr>
        </p:nvSpPr>
        <p:spPr>
          <a:xfrm>
            <a:off x="1003300" y="1438669"/>
            <a:ext cx="10350500" cy="4351338"/>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Content Placeholder 2">
            <a:extLst>
              <a:ext uri="{FF2B5EF4-FFF2-40B4-BE49-F238E27FC236}">
                <a16:creationId xmlns:a16="http://schemas.microsoft.com/office/drawing/2014/main" id="{C26AD25C-FADC-9BB3-4FCB-1B38B7269D18}"/>
              </a:ext>
            </a:extLst>
          </p:cNvPr>
          <p:cNvSpPr txBox="1">
            <a:spLocks/>
          </p:cNvSpPr>
          <p:nvPr userDrawn="1"/>
        </p:nvSpPr>
        <p:spPr>
          <a:xfrm>
            <a:off x="715051" y="6160682"/>
            <a:ext cx="7322876" cy="6973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100" kern="0" dirty="0">
                <a:solidFill>
                  <a:schemeClr val="bg1"/>
                </a:solidFill>
                <a:latin typeface="Arial" panose="020B0604020202020204" pitchFamily="34" charset="0"/>
                <a:ea typeface="Times New Roman" panose="02020603050405020304" pitchFamily="18" charset="0"/>
                <a:cs typeface="Arial" panose="020B0604020202020204" pitchFamily="34" charset="0"/>
                <a:hlinkClick r:id="rId4">
                  <a:extLst>
                    <a:ext uri="{A12FA001-AC4F-418D-AE19-62706E023703}">
                      <ahyp:hlinkClr xmlns:ahyp="http://schemas.microsoft.com/office/drawing/2018/hyperlinkcolor" val="tx"/>
                    </a:ext>
                  </a:extLst>
                </a:hlinkClick>
              </a:rPr>
              <a:t>www.worldwetlandsday.org</a:t>
            </a:r>
            <a:r>
              <a:rPr lang="en-US" sz="1100" kern="0"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fr-CH" sz="1100" dirty="0">
                <a:solidFill>
                  <a:schemeClr val="bg1"/>
                </a:solidFill>
                <a:effectLst/>
                <a:latin typeface="Arial" panose="020B0604020202020204" pitchFamily="34" charset="0"/>
                <a:cs typeface="Arial" panose="020B0604020202020204" pitchFamily="34" charset="0"/>
              </a:rPr>
              <a:t>#</a:t>
            </a:r>
            <a:r>
              <a:rPr lang="fr-CH" sz="1100" dirty="0" err="1">
                <a:solidFill>
                  <a:schemeClr val="bg1"/>
                </a:solidFill>
                <a:effectLst/>
                <a:latin typeface="Arial" panose="020B0604020202020204" pitchFamily="34" charset="0"/>
                <a:cs typeface="Arial" panose="020B0604020202020204" pitchFamily="34" charset="0"/>
              </a:rPr>
              <a:t>GenerationRestoration</a:t>
            </a:r>
            <a:r>
              <a:rPr lang="fr-CH" sz="1100" dirty="0">
                <a:solidFill>
                  <a:schemeClr val="bg1"/>
                </a:solidFill>
                <a:effectLst/>
                <a:latin typeface="Arial" panose="020B0604020202020204" pitchFamily="34" charset="0"/>
                <a:cs typeface="Arial" panose="020B0604020202020204" pitchFamily="34" charset="0"/>
              </a:rPr>
              <a:t>  #</a:t>
            </a:r>
            <a:r>
              <a:rPr lang="fr-CH" sz="1100" dirty="0" err="1">
                <a:solidFill>
                  <a:schemeClr val="bg1"/>
                </a:solidFill>
                <a:effectLst/>
                <a:latin typeface="Arial" panose="020B0604020202020204" pitchFamily="34" charset="0"/>
                <a:cs typeface="Arial" panose="020B0604020202020204" pitchFamily="34" charset="0"/>
              </a:rPr>
              <a:t>ForWetlands</a:t>
            </a:r>
            <a:endParaRPr lang="fr-CH" sz="1100"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6222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47B81820-AD3D-F24E-A78B-B762AB772C05}"/>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4" name="Espace réservé du pied de page 3">
            <a:extLst>
              <a:ext uri="{FF2B5EF4-FFF2-40B4-BE49-F238E27FC236}">
                <a16:creationId xmlns:a16="http://schemas.microsoft.com/office/drawing/2014/main" id="{06488838-797C-1C43-8C1A-EC135826D103}"/>
              </a:ext>
            </a:extLst>
          </p:cNvPr>
          <p:cNvSpPr>
            <a:spLocks noGrp="1"/>
          </p:cNvSpPr>
          <p:nvPr>
            <p:ph type="ftr" sz="quarter" idx="11"/>
          </p:nvPr>
        </p:nvSpPr>
        <p:spPr/>
        <p:txBody>
          <a:bodyPr/>
          <a:lstStyle/>
          <a:p>
            <a:endParaRPr lang="fr-FR"/>
          </a:p>
        </p:txBody>
      </p:sp>
      <p:sp>
        <p:nvSpPr>
          <p:cNvPr id="6" name="Rectangle 5">
            <a:extLst>
              <a:ext uri="{FF2B5EF4-FFF2-40B4-BE49-F238E27FC236}">
                <a16:creationId xmlns:a16="http://schemas.microsoft.com/office/drawing/2014/main" id="{09D74E05-3322-43DA-1A0D-ABBDD9948D6F}"/>
              </a:ext>
            </a:extLst>
          </p:cNvPr>
          <p:cNvSpPr/>
          <p:nvPr userDrawn="1"/>
        </p:nvSpPr>
        <p:spPr>
          <a:xfrm>
            <a:off x="1" y="0"/>
            <a:ext cx="12192000" cy="4597422"/>
          </a:xfrm>
          <a:prstGeom prst="rect">
            <a:avLst/>
          </a:prstGeom>
          <a:gradFill flip="none" rotWithShape="1">
            <a:gsLst>
              <a:gs pos="0">
                <a:srgbClr val="1A95A3"/>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D71B2896-21D0-A2BF-20B7-2CAC72A9F863}"/>
              </a:ext>
            </a:extLst>
          </p:cNvPr>
          <p:cNvSpPr/>
          <p:nvPr userDrawn="1"/>
        </p:nvSpPr>
        <p:spPr>
          <a:xfrm>
            <a:off x="715051" y="1067993"/>
            <a:ext cx="10638410" cy="4722014"/>
          </a:xfrm>
          <a:prstGeom prst="rect">
            <a:avLst/>
          </a:prstGeom>
          <a:solidFill>
            <a:srgbClr val="92D05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5">
            <a:extLst>
              <a:ext uri="{FF2B5EF4-FFF2-40B4-BE49-F238E27FC236}">
                <a16:creationId xmlns:a16="http://schemas.microsoft.com/office/drawing/2014/main" id="{B1D42664-D72F-03C3-5B38-302737EFB2C5}"/>
              </a:ext>
            </a:extLst>
          </p:cNvPr>
          <p:cNvSpPr>
            <a:spLocks noGrp="1"/>
          </p:cNvSpPr>
          <p:nvPr>
            <p:ph type="sldNum" sz="quarter" idx="12"/>
          </p:nvPr>
        </p:nvSpPr>
        <p:spPr>
          <a:xfrm>
            <a:off x="9390770" y="60995"/>
            <a:ext cx="2743200" cy="365125"/>
          </a:xfrm>
        </p:spPr>
        <p:txBody>
          <a:bodyPr/>
          <a:lstStyle>
            <a:lvl1pPr>
              <a:defRPr>
                <a:solidFill>
                  <a:schemeClr val="bg1"/>
                </a:solidFill>
              </a:defRPr>
            </a:lvl1pPr>
          </a:lstStyle>
          <a:p>
            <a:fld id="{CB6EC6E6-8E21-2F47-B487-0542D24FCF44}" type="slidenum">
              <a:rPr lang="fr-FR" smtClean="0"/>
              <a:pPr/>
              <a:t>‹Nr.›</a:t>
            </a:fld>
            <a:endParaRPr lang="fr-FR" dirty="0"/>
          </a:p>
        </p:txBody>
      </p:sp>
      <p:sp>
        <p:nvSpPr>
          <p:cNvPr id="9" name="Titre 1">
            <a:extLst>
              <a:ext uri="{FF2B5EF4-FFF2-40B4-BE49-F238E27FC236}">
                <a16:creationId xmlns:a16="http://schemas.microsoft.com/office/drawing/2014/main" id="{66AB52EA-AD4E-DD25-801D-47266F20D69F}"/>
              </a:ext>
            </a:extLst>
          </p:cNvPr>
          <p:cNvSpPr>
            <a:spLocks noGrp="1"/>
          </p:cNvSpPr>
          <p:nvPr>
            <p:ph type="title"/>
          </p:nvPr>
        </p:nvSpPr>
        <p:spPr>
          <a:xfrm>
            <a:off x="638512" y="32784"/>
            <a:ext cx="10515600" cy="1325563"/>
          </a:xfrm>
        </p:spPr>
        <p:txBody>
          <a:bodyPr>
            <a:normAutofit/>
          </a:bodyPr>
          <a:lstStyle>
            <a:lvl1pPr>
              <a:defRPr sz="4000" b="1" i="0">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10" name="Espace réservé du contenu 2">
            <a:extLst>
              <a:ext uri="{FF2B5EF4-FFF2-40B4-BE49-F238E27FC236}">
                <a16:creationId xmlns:a16="http://schemas.microsoft.com/office/drawing/2014/main" id="{4698ABAD-8769-867B-196F-A9A8B88EB779}"/>
              </a:ext>
            </a:extLst>
          </p:cNvPr>
          <p:cNvSpPr>
            <a:spLocks noGrp="1"/>
          </p:cNvSpPr>
          <p:nvPr>
            <p:ph idx="1"/>
          </p:nvPr>
        </p:nvSpPr>
        <p:spPr>
          <a:xfrm>
            <a:off x="1003300" y="1438669"/>
            <a:ext cx="10350500" cy="4351338"/>
          </a:xfr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13" name="Image 12">
            <a:extLst>
              <a:ext uri="{FF2B5EF4-FFF2-40B4-BE49-F238E27FC236}">
                <a16:creationId xmlns:a16="http://schemas.microsoft.com/office/drawing/2014/main" id="{4FAC4B60-4E0B-8976-76BD-85DF1C35AB0E}"/>
              </a:ext>
            </a:extLst>
          </p:cNvPr>
          <p:cNvPicPr>
            <a:picLocks noChangeAspect="1"/>
          </p:cNvPicPr>
          <p:nvPr userDrawn="1"/>
        </p:nvPicPr>
        <p:blipFill>
          <a:blip r:embed="rId2"/>
          <a:stretch>
            <a:fillRect/>
          </a:stretch>
        </p:blipFill>
        <p:spPr>
          <a:xfrm>
            <a:off x="9679642" y="511955"/>
            <a:ext cx="2165456" cy="1526469"/>
          </a:xfrm>
          <a:prstGeom prst="rect">
            <a:avLst/>
          </a:prstGeom>
        </p:spPr>
      </p:pic>
      <p:sp>
        <p:nvSpPr>
          <p:cNvPr id="2" name="Content Placeholder 2">
            <a:extLst>
              <a:ext uri="{FF2B5EF4-FFF2-40B4-BE49-F238E27FC236}">
                <a16:creationId xmlns:a16="http://schemas.microsoft.com/office/drawing/2014/main" id="{128F8947-73D7-500D-D8B2-D0D36D08B797}"/>
              </a:ext>
            </a:extLst>
          </p:cNvPr>
          <p:cNvSpPr txBox="1">
            <a:spLocks/>
          </p:cNvSpPr>
          <p:nvPr userDrawn="1"/>
        </p:nvSpPr>
        <p:spPr>
          <a:xfrm>
            <a:off x="715051" y="6160682"/>
            <a:ext cx="7322876" cy="6973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www.worldwetlandsday.org</a:t>
            </a: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rPr>
              <a:t>  </a:t>
            </a:r>
            <a:r>
              <a:rPr lang="fr-CH" sz="1100" dirty="0">
                <a:solidFill>
                  <a:srgbClr val="007575"/>
                </a:solidFill>
                <a:effectLst/>
                <a:latin typeface="Arial" panose="020B0604020202020204" pitchFamily="34" charset="0"/>
                <a:cs typeface="Arial" panose="020B0604020202020204" pitchFamily="34" charset="0"/>
              </a:rPr>
              <a:t>#</a:t>
            </a:r>
            <a:r>
              <a:rPr lang="fr-CH" sz="1100" dirty="0" err="1">
                <a:solidFill>
                  <a:srgbClr val="007575"/>
                </a:solidFill>
                <a:effectLst/>
                <a:latin typeface="Arial" panose="020B0604020202020204" pitchFamily="34" charset="0"/>
                <a:cs typeface="Arial" panose="020B0604020202020204" pitchFamily="34" charset="0"/>
              </a:rPr>
              <a:t>GenerationRestoration</a:t>
            </a:r>
            <a:r>
              <a:rPr lang="fr-CH" sz="1100" dirty="0">
                <a:solidFill>
                  <a:srgbClr val="007575"/>
                </a:solidFill>
                <a:effectLst/>
                <a:latin typeface="Arial" panose="020B0604020202020204" pitchFamily="34" charset="0"/>
                <a:cs typeface="Arial" panose="020B0604020202020204" pitchFamily="34" charset="0"/>
              </a:rPr>
              <a:t>  #</a:t>
            </a:r>
            <a:r>
              <a:rPr lang="fr-CH" sz="1100" dirty="0" err="1">
                <a:solidFill>
                  <a:srgbClr val="007575"/>
                </a:solidFill>
                <a:effectLst/>
                <a:latin typeface="Arial" panose="020B0604020202020204" pitchFamily="34" charset="0"/>
                <a:cs typeface="Arial" panose="020B0604020202020204" pitchFamily="34" charset="0"/>
              </a:rPr>
              <a:t>ForWetlands</a:t>
            </a:r>
            <a:endParaRPr lang="fr-CH" sz="1100" dirty="0">
              <a:solidFill>
                <a:srgbClr val="007575"/>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8598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132D4FE-B1E3-52F0-B5C9-9B89025AC2BD}"/>
              </a:ext>
            </a:extLst>
          </p:cNvPr>
          <p:cNvPicPr>
            <a:picLocks noChangeAspect="1"/>
          </p:cNvPicPr>
          <p:nvPr userDrawn="1"/>
        </p:nvPicPr>
        <p:blipFill>
          <a:blip r:embed="rId2"/>
          <a:stretch>
            <a:fillRect/>
          </a:stretch>
        </p:blipFill>
        <p:spPr>
          <a:xfrm>
            <a:off x="0" y="7129"/>
            <a:ext cx="12204702" cy="6850871"/>
          </a:xfrm>
          <a:prstGeom prst="rect">
            <a:avLst/>
          </a:prstGeom>
        </p:spPr>
      </p:pic>
      <p:sp>
        <p:nvSpPr>
          <p:cNvPr id="5" name="Espace réservé de la date 4">
            <a:extLst>
              <a:ext uri="{FF2B5EF4-FFF2-40B4-BE49-F238E27FC236}">
                <a16:creationId xmlns:a16="http://schemas.microsoft.com/office/drawing/2014/main" id="{991F3782-25CF-FA45-B51E-C25DF1CD0342}"/>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6" name="Espace réservé du pied de page 5">
            <a:extLst>
              <a:ext uri="{FF2B5EF4-FFF2-40B4-BE49-F238E27FC236}">
                <a16:creationId xmlns:a16="http://schemas.microsoft.com/office/drawing/2014/main" id="{DF290333-0751-1444-867D-A74B803D0432}"/>
              </a:ext>
            </a:extLst>
          </p:cNvPr>
          <p:cNvSpPr>
            <a:spLocks noGrp="1"/>
          </p:cNvSpPr>
          <p:nvPr>
            <p:ph type="ftr" sz="quarter" idx="11"/>
          </p:nvPr>
        </p:nvSpPr>
        <p:spPr/>
        <p:txBody>
          <a:bodyPr/>
          <a:lstStyle/>
          <a:p>
            <a:endParaRPr lang="fr-FR"/>
          </a:p>
        </p:txBody>
      </p:sp>
      <p:sp>
        <p:nvSpPr>
          <p:cNvPr id="12" name="Titre 1">
            <a:extLst>
              <a:ext uri="{FF2B5EF4-FFF2-40B4-BE49-F238E27FC236}">
                <a16:creationId xmlns:a16="http://schemas.microsoft.com/office/drawing/2014/main" id="{7AA33464-4CC0-0EB0-6253-58A6F3C72346}"/>
              </a:ext>
            </a:extLst>
          </p:cNvPr>
          <p:cNvSpPr>
            <a:spLocks noGrp="1"/>
          </p:cNvSpPr>
          <p:nvPr>
            <p:ph type="title"/>
          </p:nvPr>
        </p:nvSpPr>
        <p:spPr>
          <a:xfrm>
            <a:off x="638512" y="32784"/>
            <a:ext cx="10515600" cy="1325563"/>
          </a:xfrm>
        </p:spPr>
        <p:txBody>
          <a:bodyPr>
            <a:normAutofit/>
          </a:bodyPr>
          <a:lstStyle>
            <a:lvl1pPr>
              <a:defRPr sz="4000" b="1" i="0">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13" name="Espace réservé du numéro de diapositive 5">
            <a:extLst>
              <a:ext uri="{FF2B5EF4-FFF2-40B4-BE49-F238E27FC236}">
                <a16:creationId xmlns:a16="http://schemas.microsoft.com/office/drawing/2014/main" id="{B54B2B0A-D7A8-8822-4395-144574E0C94B}"/>
              </a:ext>
            </a:extLst>
          </p:cNvPr>
          <p:cNvSpPr txBox="1">
            <a:spLocks/>
          </p:cNvSpPr>
          <p:nvPr userDrawn="1"/>
        </p:nvSpPr>
        <p:spPr>
          <a:xfrm>
            <a:off x="9390770" y="60995"/>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6EC6E6-8E21-2F47-B487-0542D24FCF44}" type="slidenum">
              <a:rPr lang="fr-FR" smtClean="0"/>
              <a:pPr/>
              <a:t>‹Nr.›</a:t>
            </a:fld>
            <a:endParaRPr lang="fr-FR" dirty="0"/>
          </a:p>
        </p:txBody>
      </p:sp>
      <p:sp>
        <p:nvSpPr>
          <p:cNvPr id="2" name="Content Placeholder 2">
            <a:extLst>
              <a:ext uri="{FF2B5EF4-FFF2-40B4-BE49-F238E27FC236}">
                <a16:creationId xmlns:a16="http://schemas.microsoft.com/office/drawing/2014/main" id="{1DDAD2DE-D123-094F-88E7-3BBCF2505532}"/>
              </a:ext>
            </a:extLst>
          </p:cNvPr>
          <p:cNvSpPr txBox="1">
            <a:spLocks/>
          </p:cNvSpPr>
          <p:nvPr userDrawn="1"/>
        </p:nvSpPr>
        <p:spPr>
          <a:xfrm>
            <a:off x="715051" y="6160682"/>
            <a:ext cx="7322876" cy="6973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100" kern="0" dirty="0">
                <a:solidFill>
                  <a:schemeClr val="bg1"/>
                </a:solidFill>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www.worldwetlandsday.org</a:t>
            </a:r>
            <a:r>
              <a:rPr lang="en-US" sz="1100" kern="0"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fr-CH" sz="1100" dirty="0">
                <a:solidFill>
                  <a:schemeClr val="bg1"/>
                </a:solidFill>
                <a:effectLst/>
                <a:latin typeface="Arial" panose="020B0604020202020204" pitchFamily="34" charset="0"/>
                <a:cs typeface="Arial" panose="020B0604020202020204" pitchFamily="34" charset="0"/>
              </a:rPr>
              <a:t>#</a:t>
            </a:r>
            <a:r>
              <a:rPr lang="fr-CH" sz="1100" dirty="0" err="1">
                <a:solidFill>
                  <a:schemeClr val="bg1"/>
                </a:solidFill>
                <a:effectLst/>
                <a:latin typeface="Arial" panose="020B0604020202020204" pitchFamily="34" charset="0"/>
                <a:cs typeface="Arial" panose="020B0604020202020204" pitchFamily="34" charset="0"/>
              </a:rPr>
              <a:t>GenerationRestoration</a:t>
            </a:r>
            <a:r>
              <a:rPr lang="fr-CH" sz="1100" dirty="0">
                <a:solidFill>
                  <a:schemeClr val="bg1"/>
                </a:solidFill>
                <a:effectLst/>
                <a:latin typeface="Arial" panose="020B0604020202020204" pitchFamily="34" charset="0"/>
                <a:cs typeface="Arial" panose="020B0604020202020204" pitchFamily="34" charset="0"/>
              </a:rPr>
              <a:t>  #</a:t>
            </a:r>
            <a:r>
              <a:rPr lang="fr-CH" sz="1100" dirty="0" err="1">
                <a:solidFill>
                  <a:schemeClr val="bg1"/>
                </a:solidFill>
                <a:effectLst/>
                <a:latin typeface="Arial" panose="020B0604020202020204" pitchFamily="34" charset="0"/>
                <a:cs typeface="Arial" panose="020B0604020202020204" pitchFamily="34" charset="0"/>
              </a:rPr>
              <a:t>ForWetlands</a:t>
            </a:r>
            <a:endParaRPr lang="fr-CH" sz="1100"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003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848A66-6690-1147-A8A1-7FBBB5DB6DA0}"/>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8E3C590-5F27-8342-B769-859582959B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5EB28EE-2D13-E740-9643-2AB107AB0E2F}"/>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8C9B013-FC6C-B541-A9FC-9AB1A94CC0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0C2997C-ABD5-D14A-98E5-F12C96D22E1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1549385-E0AB-6F4E-9082-CBAEC42D6154}"/>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8" name="Espace réservé du pied de page 7">
            <a:extLst>
              <a:ext uri="{FF2B5EF4-FFF2-40B4-BE49-F238E27FC236}">
                <a16:creationId xmlns:a16="http://schemas.microsoft.com/office/drawing/2014/main" id="{B1A14F6E-F352-604B-B227-89102C29A35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5CF3EB2F-48BE-344D-B548-702DDDDC2B6A}"/>
              </a:ext>
            </a:extLst>
          </p:cNvPr>
          <p:cNvSpPr>
            <a:spLocks noGrp="1"/>
          </p:cNvSpPr>
          <p:nvPr>
            <p:ph type="sldNum" sz="quarter" idx="12"/>
          </p:nvPr>
        </p:nvSpPr>
        <p:spPr/>
        <p:txBody>
          <a:bodyPr/>
          <a:lstStyle/>
          <a:p>
            <a:fld id="{CB6EC6E6-8E21-2F47-B487-0542D24FCF44}" type="slidenum">
              <a:rPr lang="fr-FR" smtClean="0"/>
              <a:t>‹Nr.›</a:t>
            </a:fld>
            <a:endParaRPr lang="fr-FR"/>
          </a:p>
        </p:txBody>
      </p:sp>
    </p:spTree>
    <p:extLst>
      <p:ext uri="{BB962C8B-B14F-4D97-AF65-F5344CB8AC3E}">
        <p14:creationId xmlns:p14="http://schemas.microsoft.com/office/powerpoint/2010/main" val="743938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70C8227-3EF1-AB4B-B7B7-D44899E6E6D0}"/>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3" name="Espace réservé du pied de page 2">
            <a:extLst>
              <a:ext uri="{FF2B5EF4-FFF2-40B4-BE49-F238E27FC236}">
                <a16:creationId xmlns:a16="http://schemas.microsoft.com/office/drawing/2014/main" id="{B5956805-3BC2-0243-9725-E7DBEEEF8762}"/>
              </a:ext>
            </a:extLst>
          </p:cNvPr>
          <p:cNvSpPr>
            <a:spLocks noGrp="1"/>
          </p:cNvSpPr>
          <p:nvPr>
            <p:ph type="ftr" sz="quarter" idx="11"/>
          </p:nvPr>
        </p:nvSpPr>
        <p:spPr/>
        <p:txBody>
          <a:bodyPr/>
          <a:lstStyle/>
          <a:p>
            <a:endParaRPr lang="fr-FR"/>
          </a:p>
        </p:txBody>
      </p:sp>
      <p:sp>
        <p:nvSpPr>
          <p:cNvPr id="5" name="Rectangle 4">
            <a:extLst>
              <a:ext uri="{FF2B5EF4-FFF2-40B4-BE49-F238E27FC236}">
                <a16:creationId xmlns:a16="http://schemas.microsoft.com/office/drawing/2014/main" id="{125BAE74-3840-D024-8627-400C22E382DD}"/>
              </a:ext>
            </a:extLst>
          </p:cNvPr>
          <p:cNvSpPr/>
          <p:nvPr userDrawn="1"/>
        </p:nvSpPr>
        <p:spPr>
          <a:xfrm>
            <a:off x="1" y="0"/>
            <a:ext cx="12192000" cy="4597422"/>
          </a:xfrm>
          <a:prstGeom prst="rect">
            <a:avLst/>
          </a:prstGeom>
          <a:gradFill flip="none" rotWithShape="1">
            <a:gsLst>
              <a:gs pos="0">
                <a:srgbClr val="1A95A3"/>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F5CE9599-3221-5428-D6E2-3944F818E959}"/>
              </a:ext>
            </a:extLst>
          </p:cNvPr>
          <p:cNvSpPr/>
          <p:nvPr userDrawn="1"/>
        </p:nvSpPr>
        <p:spPr>
          <a:xfrm>
            <a:off x="715051" y="1067993"/>
            <a:ext cx="10638410" cy="4722014"/>
          </a:xfrm>
          <a:prstGeom prst="rect">
            <a:avLst/>
          </a:prstGeom>
          <a:solidFill>
            <a:srgbClr val="92D05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numéro de diapositive 5">
            <a:extLst>
              <a:ext uri="{FF2B5EF4-FFF2-40B4-BE49-F238E27FC236}">
                <a16:creationId xmlns:a16="http://schemas.microsoft.com/office/drawing/2014/main" id="{427C9488-C2D5-2A0D-2571-7CA7C7386449}"/>
              </a:ext>
            </a:extLst>
          </p:cNvPr>
          <p:cNvSpPr>
            <a:spLocks noGrp="1"/>
          </p:cNvSpPr>
          <p:nvPr>
            <p:ph type="sldNum" sz="quarter" idx="12"/>
          </p:nvPr>
        </p:nvSpPr>
        <p:spPr>
          <a:xfrm>
            <a:off x="9390770" y="60995"/>
            <a:ext cx="2743200" cy="365125"/>
          </a:xfrm>
        </p:spPr>
        <p:txBody>
          <a:bodyPr/>
          <a:lstStyle>
            <a:lvl1pPr>
              <a:defRPr>
                <a:solidFill>
                  <a:schemeClr val="bg1"/>
                </a:solidFill>
              </a:defRPr>
            </a:lvl1pPr>
          </a:lstStyle>
          <a:p>
            <a:fld id="{CB6EC6E6-8E21-2F47-B487-0542D24FCF44}" type="slidenum">
              <a:rPr lang="fr-FR" smtClean="0"/>
              <a:pPr/>
              <a:t>‹Nr.›</a:t>
            </a:fld>
            <a:endParaRPr lang="fr-FR" dirty="0"/>
          </a:p>
        </p:txBody>
      </p:sp>
      <p:sp>
        <p:nvSpPr>
          <p:cNvPr id="8" name="Titre 1">
            <a:extLst>
              <a:ext uri="{FF2B5EF4-FFF2-40B4-BE49-F238E27FC236}">
                <a16:creationId xmlns:a16="http://schemas.microsoft.com/office/drawing/2014/main" id="{0940C0BE-AAFF-52BB-54F1-78C5BF6F1C27}"/>
              </a:ext>
            </a:extLst>
          </p:cNvPr>
          <p:cNvSpPr>
            <a:spLocks noGrp="1"/>
          </p:cNvSpPr>
          <p:nvPr>
            <p:ph type="title"/>
          </p:nvPr>
        </p:nvSpPr>
        <p:spPr>
          <a:xfrm>
            <a:off x="638512" y="32784"/>
            <a:ext cx="10515600" cy="1325563"/>
          </a:xfrm>
        </p:spPr>
        <p:txBody>
          <a:bodyPr>
            <a:normAutofit/>
          </a:bodyPr>
          <a:lstStyle>
            <a:lvl1pPr>
              <a:defRPr sz="4000" b="1" i="0">
                <a:solidFill>
                  <a:schemeClr val="bg1"/>
                </a:solidFill>
                <a:latin typeface="Arial" panose="020B0604020202020204" pitchFamily="34" charset="0"/>
                <a:cs typeface="Arial" panose="020B0604020202020204" pitchFamily="34" charset="0"/>
              </a:defRPr>
            </a:lvl1pPr>
          </a:lstStyle>
          <a:p>
            <a:r>
              <a:rPr lang="fr-FR" dirty="0"/>
              <a:t>Modifiez le style du titre</a:t>
            </a:r>
          </a:p>
        </p:txBody>
      </p:sp>
      <p:sp>
        <p:nvSpPr>
          <p:cNvPr id="4" name="Content Placeholder 2">
            <a:extLst>
              <a:ext uri="{FF2B5EF4-FFF2-40B4-BE49-F238E27FC236}">
                <a16:creationId xmlns:a16="http://schemas.microsoft.com/office/drawing/2014/main" id="{55DD2F70-15C8-FD49-6122-06DCC48941F5}"/>
              </a:ext>
            </a:extLst>
          </p:cNvPr>
          <p:cNvSpPr txBox="1">
            <a:spLocks/>
          </p:cNvSpPr>
          <p:nvPr userDrawn="1"/>
        </p:nvSpPr>
        <p:spPr>
          <a:xfrm>
            <a:off x="715051" y="6160682"/>
            <a:ext cx="7322876" cy="6973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www.worldwetlandsday.org</a:t>
            </a:r>
            <a:r>
              <a:rPr lang="en-US" sz="1100" kern="0" dirty="0">
                <a:solidFill>
                  <a:srgbClr val="007575"/>
                </a:solidFill>
                <a:latin typeface="Arial" panose="020B0604020202020204" pitchFamily="34" charset="0"/>
                <a:ea typeface="Times New Roman" panose="02020603050405020304" pitchFamily="18" charset="0"/>
                <a:cs typeface="Arial" panose="020B0604020202020204" pitchFamily="34" charset="0"/>
              </a:rPr>
              <a:t>  </a:t>
            </a:r>
            <a:r>
              <a:rPr lang="fr-CH" sz="1100" dirty="0">
                <a:solidFill>
                  <a:srgbClr val="007575"/>
                </a:solidFill>
                <a:effectLst/>
                <a:latin typeface="Arial" panose="020B0604020202020204" pitchFamily="34" charset="0"/>
                <a:cs typeface="Arial" panose="020B0604020202020204" pitchFamily="34" charset="0"/>
              </a:rPr>
              <a:t>#</a:t>
            </a:r>
            <a:r>
              <a:rPr lang="fr-CH" sz="1100" dirty="0" err="1">
                <a:solidFill>
                  <a:srgbClr val="007575"/>
                </a:solidFill>
                <a:effectLst/>
                <a:latin typeface="Arial" panose="020B0604020202020204" pitchFamily="34" charset="0"/>
                <a:cs typeface="Arial" panose="020B0604020202020204" pitchFamily="34" charset="0"/>
              </a:rPr>
              <a:t>GenerationRestoration</a:t>
            </a:r>
            <a:r>
              <a:rPr lang="fr-CH" sz="1100" dirty="0">
                <a:solidFill>
                  <a:srgbClr val="007575"/>
                </a:solidFill>
                <a:effectLst/>
                <a:latin typeface="Arial" panose="020B0604020202020204" pitchFamily="34" charset="0"/>
                <a:cs typeface="Arial" panose="020B0604020202020204" pitchFamily="34" charset="0"/>
              </a:rPr>
              <a:t>  #</a:t>
            </a:r>
            <a:r>
              <a:rPr lang="fr-CH" sz="1100" dirty="0" err="1">
                <a:solidFill>
                  <a:srgbClr val="007575"/>
                </a:solidFill>
                <a:effectLst/>
                <a:latin typeface="Arial" panose="020B0604020202020204" pitchFamily="34" charset="0"/>
                <a:cs typeface="Arial" panose="020B0604020202020204" pitchFamily="34" charset="0"/>
              </a:rPr>
              <a:t>ForWetlands</a:t>
            </a:r>
            <a:endParaRPr lang="fr-CH" sz="1100" dirty="0">
              <a:solidFill>
                <a:srgbClr val="007575"/>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8112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E12D81-8CF0-2946-8003-51F9A56066D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8762F7D-F0FE-E241-8317-4F3C8E945F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44242F5-C59D-C44A-B79C-80049C9F9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3321E87-1087-0A49-BFE5-69AD450F9FD4}"/>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6" name="Espace réservé du pied de page 5">
            <a:extLst>
              <a:ext uri="{FF2B5EF4-FFF2-40B4-BE49-F238E27FC236}">
                <a16:creationId xmlns:a16="http://schemas.microsoft.com/office/drawing/2014/main" id="{B933C075-3762-F64A-A4B7-E5474D5F1C6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58805FF-5D29-7943-BE04-8D48CB8E1CFD}"/>
              </a:ext>
            </a:extLst>
          </p:cNvPr>
          <p:cNvSpPr>
            <a:spLocks noGrp="1"/>
          </p:cNvSpPr>
          <p:nvPr>
            <p:ph type="sldNum" sz="quarter" idx="12"/>
          </p:nvPr>
        </p:nvSpPr>
        <p:spPr/>
        <p:txBody>
          <a:bodyPr/>
          <a:lstStyle/>
          <a:p>
            <a:fld id="{CB6EC6E6-8E21-2F47-B487-0542D24FCF44}" type="slidenum">
              <a:rPr lang="fr-FR" smtClean="0"/>
              <a:t>‹Nr.›</a:t>
            </a:fld>
            <a:endParaRPr lang="fr-FR"/>
          </a:p>
        </p:txBody>
      </p:sp>
    </p:spTree>
    <p:extLst>
      <p:ext uri="{BB962C8B-B14F-4D97-AF65-F5344CB8AC3E}">
        <p14:creationId xmlns:p14="http://schemas.microsoft.com/office/powerpoint/2010/main" val="2712858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5B0917-6DBB-A449-97EA-E1FF1FFB5B9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37B443A-8D29-1942-A217-E87ACBA0AA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C4E86E4-8C92-154C-9B1C-FACD659F5F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D98C98A-E238-5B44-8DB8-E22C2CE0A436}"/>
              </a:ext>
            </a:extLst>
          </p:cNvPr>
          <p:cNvSpPr>
            <a:spLocks noGrp="1"/>
          </p:cNvSpPr>
          <p:nvPr>
            <p:ph type="dt" sz="half" idx="10"/>
          </p:nvPr>
        </p:nvSpPr>
        <p:spPr/>
        <p:txBody>
          <a:bodyPr/>
          <a:lstStyle/>
          <a:p>
            <a:fld id="{43D04C09-88F4-D14E-ABCD-B2D4AC3DE463}" type="datetimeFigureOut">
              <a:rPr lang="fr-FR" smtClean="0"/>
              <a:t>09/01/2023</a:t>
            </a:fld>
            <a:endParaRPr lang="fr-FR"/>
          </a:p>
        </p:txBody>
      </p:sp>
      <p:sp>
        <p:nvSpPr>
          <p:cNvPr id="6" name="Espace réservé du pied de page 5">
            <a:extLst>
              <a:ext uri="{FF2B5EF4-FFF2-40B4-BE49-F238E27FC236}">
                <a16:creationId xmlns:a16="http://schemas.microsoft.com/office/drawing/2014/main" id="{8C2FA8A5-23EC-024F-953B-9D8D5261E49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94DE844-5836-9D44-B1C3-89974B858EE4}"/>
              </a:ext>
            </a:extLst>
          </p:cNvPr>
          <p:cNvSpPr>
            <a:spLocks noGrp="1"/>
          </p:cNvSpPr>
          <p:nvPr>
            <p:ph type="sldNum" sz="quarter" idx="12"/>
          </p:nvPr>
        </p:nvSpPr>
        <p:spPr/>
        <p:txBody>
          <a:bodyPr/>
          <a:lstStyle/>
          <a:p>
            <a:fld id="{CB6EC6E6-8E21-2F47-B487-0542D24FCF44}" type="slidenum">
              <a:rPr lang="fr-FR" smtClean="0"/>
              <a:t>‹Nr.›</a:t>
            </a:fld>
            <a:endParaRPr lang="fr-FR"/>
          </a:p>
        </p:txBody>
      </p:sp>
    </p:spTree>
    <p:extLst>
      <p:ext uri="{BB962C8B-B14F-4D97-AF65-F5344CB8AC3E}">
        <p14:creationId xmlns:p14="http://schemas.microsoft.com/office/powerpoint/2010/main" val="462141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F240250-3F44-4846-B50C-5DC94B274A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6000FF6-0F15-2E45-9044-120B6B643F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2814CE7-5C6F-374A-8ABF-1DEC5245B5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D04C09-88F4-D14E-ABCD-B2D4AC3DE463}" type="datetimeFigureOut">
              <a:rPr lang="fr-FR" smtClean="0"/>
              <a:t>09/01/2023</a:t>
            </a:fld>
            <a:endParaRPr lang="fr-FR" dirty="0"/>
          </a:p>
        </p:txBody>
      </p:sp>
      <p:sp>
        <p:nvSpPr>
          <p:cNvPr id="5" name="Espace réservé du pied de page 4">
            <a:extLst>
              <a:ext uri="{FF2B5EF4-FFF2-40B4-BE49-F238E27FC236}">
                <a16:creationId xmlns:a16="http://schemas.microsoft.com/office/drawing/2014/main" id="{6BBE1BEB-7C57-8745-A700-2FA7E89F6C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3F6D73EF-A9EC-094E-980B-D201E21F12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6EC6E6-8E21-2F47-B487-0542D24FCF44}" type="slidenum">
              <a:rPr lang="fr-FR" smtClean="0"/>
              <a:t>‹Nr.›</a:t>
            </a:fld>
            <a:endParaRPr lang="fr-FR" dirty="0"/>
          </a:p>
        </p:txBody>
      </p:sp>
    </p:spTree>
    <p:extLst>
      <p:ext uri="{BB962C8B-B14F-4D97-AF65-F5344CB8AC3E}">
        <p14:creationId xmlns:p14="http://schemas.microsoft.com/office/powerpoint/2010/main" val="33258796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2" r:id="rId5"/>
    <p:sldLayoutId id="2147483653"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worldwetlandsday.org/" TargetMode="External"/><Relationship Id="rId2" Type="http://schemas.openxmlformats.org/officeDocument/2006/relationships/image" Target="../media/image6.jpg"/><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D1DD82-7E2C-EA4D-A7CD-16EB82A99225}"/>
              </a:ext>
            </a:extLst>
          </p:cNvPr>
          <p:cNvPicPr>
            <a:picLocks noChangeAspect="1"/>
          </p:cNvPicPr>
          <p:nvPr/>
        </p:nvPicPr>
        <p:blipFill>
          <a:blip r:embed="rId2"/>
          <a:stretch>
            <a:fillRect/>
          </a:stretch>
        </p:blipFill>
        <p:spPr>
          <a:xfrm>
            <a:off x="-12702" y="7129"/>
            <a:ext cx="12204702" cy="6850871"/>
          </a:xfrm>
          <a:prstGeom prst="rect">
            <a:avLst/>
          </a:prstGeom>
        </p:spPr>
      </p:pic>
      <p:sp>
        <p:nvSpPr>
          <p:cNvPr id="15" name="Content Placeholder 2">
            <a:extLst>
              <a:ext uri="{FF2B5EF4-FFF2-40B4-BE49-F238E27FC236}">
                <a16:creationId xmlns:a16="http://schemas.microsoft.com/office/drawing/2014/main" id="{AE2511B4-1119-F743-7EC3-48AB5F6678B8}"/>
              </a:ext>
            </a:extLst>
          </p:cNvPr>
          <p:cNvSpPr txBox="1">
            <a:spLocks/>
          </p:cNvSpPr>
          <p:nvPr/>
        </p:nvSpPr>
        <p:spPr>
          <a:xfrm>
            <a:off x="306587" y="5475262"/>
            <a:ext cx="2930637" cy="9137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en-US" sz="1400" kern="0" dirty="0">
                <a:solidFill>
                  <a:schemeClr val="bg1"/>
                </a:solidFill>
                <a:latin typeface="Helvetica" pitchFamily="2"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www.worldwetlandsday.org</a:t>
            </a:r>
            <a:br>
              <a:rPr lang="en-US" sz="1400" kern="0" dirty="0">
                <a:solidFill>
                  <a:schemeClr val="bg1"/>
                </a:solidFill>
                <a:latin typeface="Helvetica" pitchFamily="2" charset="0"/>
                <a:ea typeface="Times New Roman" panose="02020603050405020304" pitchFamily="18" charset="0"/>
                <a:cs typeface="Arial" panose="020B0604020202020204" pitchFamily="34" charset="0"/>
              </a:rPr>
            </a:br>
            <a:r>
              <a:rPr lang="fr-CH" sz="1400" dirty="0">
                <a:solidFill>
                  <a:schemeClr val="bg1"/>
                </a:solidFill>
                <a:effectLst/>
                <a:latin typeface="Helvetica" pitchFamily="2" charset="0"/>
              </a:rPr>
              <a:t>#</a:t>
            </a:r>
            <a:r>
              <a:rPr lang="fr-CH" sz="1400" dirty="0" err="1">
                <a:solidFill>
                  <a:schemeClr val="bg1"/>
                </a:solidFill>
                <a:effectLst/>
                <a:latin typeface="Helvetica" pitchFamily="2" charset="0"/>
              </a:rPr>
              <a:t>GenerationRestoration</a:t>
            </a:r>
            <a:br>
              <a:rPr lang="fr-CH" sz="1400" dirty="0">
                <a:solidFill>
                  <a:schemeClr val="bg1"/>
                </a:solidFill>
                <a:latin typeface="Helvetica" pitchFamily="2" charset="0"/>
              </a:rPr>
            </a:br>
            <a:r>
              <a:rPr lang="fr-CH" sz="1400" dirty="0">
                <a:solidFill>
                  <a:schemeClr val="bg1"/>
                </a:solidFill>
                <a:effectLst/>
                <a:latin typeface="Helvetica" pitchFamily="2" charset="0"/>
              </a:rPr>
              <a:t>#</a:t>
            </a:r>
            <a:r>
              <a:rPr lang="fr-CH" sz="1400" dirty="0" err="1">
                <a:solidFill>
                  <a:schemeClr val="bg1"/>
                </a:solidFill>
                <a:effectLst/>
                <a:latin typeface="Helvetica" pitchFamily="2" charset="0"/>
              </a:rPr>
              <a:t>ForWetlands</a:t>
            </a:r>
            <a:endParaRPr lang="fr-CH" sz="1400" dirty="0">
              <a:solidFill>
                <a:schemeClr val="bg1"/>
              </a:solidFill>
              <a:effectLst/>
              <a:latin typeface="Helvetica" pitchFamily="2" charset="0"/>
            </a:endParaRPr>
          </a:p>
        </p:txBody>
      </p:sp>
      <p:sp>
        <p:nvSpPr>
          <p:cNvPr id="17" name="Title 1">
            <a:extLst>
              <a:ext uri="{FF2B5EF4-FFF2-40B4-BE49-F238E27FC236}">
                <a16:creationId xmlns:a16="http://schemas.microsoft.com/office/drawing/2014/main" id="{0F0B4E06-58B6-B860-9F9D-7B83223A9AE1}"/>
              </a:ext>
            </a:extLst>
          </p:cNvPr>
          <p:cNvSpPr>
            <a:spLocks noGrp="1"/>
          </p:cNvSpPr>
          <p:nvPr/>
        </p:nvSpPr>
        <p:spPr>
          <a:xfrm>
            <a:off x="194132" y="1319678"/>
            <a:ext cx="8182613" cy="29475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0000"/>
              </a:lnSpc>
            </a:pPr>
            <a:r>
              <a:rPr lang="en-US" sz="6600" b="1" dirty="0">
                <a:solidFill>
                  <a:schemeClr val="bg1"/>
                </a:solidFill>
                <a:latin typeface="Arial" panose="020B0604020202020204" pitchFamily="34" charset="0"/>
                <a:cs typeface="Arial" panose="020B0604020202020204" pitchFamily="34" charset="0"/>
              </a:rPr>
              <a:t>Es </a:t>
            </a:r>
            <a:r>
              <a:rPr lang="en-US" sz="6600" b="1" dirty="0" err="1">
                <a:solidFill>
                  <a:schemeClr val="bg1"/>
                </a:solidFill>
                <a:latin typeface="Arial" panose="020B0604020202020204" pitchFamily="34" charset="0"/>
                <a:cs typeface="Arial" panose="020B0604020202020204" pitchFamily="34" charset="0"/>
              </a:rPr>
              <a:t>ist</a:t>
            </a:r>
            <a:r>
              <a:rPr lang="en-US" sz="6600" b="1" dirty="0">
                <a:solidFill>
                  <a:schemeClr val="bg1"/>
                </a:solidFill>
                <a:latin typeface="Arial" panose="020B0604020202020204" pitchFamily="34" charset="0"/>
                <a:cs typeface="Arial" panose="020B0604020202020204" pitchFamily="34" charset="0"/>
              </a:rPr>
              <a:t> Zeit</a:t>
            </a:r>
          </a:p>
          <a:p>
            <a:pPr>
              <a:lnSpc>
                <a:spcPts val="4800"/>
              </a:lnSpc>
            </a:pPr>
            <a:r>
              <a:rPr lang="en-US" sz="3200" b="1" dirty="0" err="1">
                <a:solidFill>
                  <a:schemeClr val="bg1"/>
                </a:solidFill>
                <a:latin typeface="Arial" panose="020B0604020202020204" pitchFamily="34" charset="0"/>
                <a:cs typeface="Arial" panose="020B0604020202020204" pitchFamily="34" charset="0"/>
              </a:rPr>
              <a:t>Feuchtgebiete</a:t>
            </a:r>
            <a:r>
              <a:rPr lang="en-US" sz="3200" b="1" dirty="0">
                <a:solidFill>
                  <a:schemeClr val="bg1"/>
                </a:solidFill>
                <a:latin typeface="Arial" panose="020B0604020202020204" pitchFamily="34" charset="0"/>
                <a:cs typeface="Arial" panose="020B0604020202020204" pitchFamily="34" charset="0"/>
              </a:rPr>
              <a:t> </a:t>
            </a:r>
          </a:p>
          <a:p>
            <a:pPr>
              <a:lnSpc>
                <a:spcPts val="4800"/>
              </a:lnSpc>
            </a:pPr>
            <a:r>
              <a:rPr lang="en-US" sz="3200" b="1" dirty="0" err="1">
                <a:solidFill>
                  <a:schemeClr val="bg1"/>
                </a:solidFill>
                <a:latin typeface="Arial" panose="020B0604020202020204" pitchFamily="34" charset="0"/>
                <a:cs typeface="Arial" panose="020B0604020202020204" pitchFamily="34" charset="0"/>
              </a:rPr>
              <a:t>wiederherzustellen</a:t>
            </a:r>
            <a:endParaRPr lang="en-US" sz="3200" b="1" dirty="0">
              <a:solidFill>
                <a:schemeClr val="bg1"/>
              </a:solidFill>
              <a:latin typeface="Arial" panose="020B0604020202020204" pitchFamily="34" charset="0"/>
              <a:cs typeface="Arial" panose="020B0604020202020204" pitchFamily="34" charset="0"/>
            </a:endParaRPr>
          </a:p>
        </p:txBody>
      </p:sp>
      <p:pic>
        <p:nvPicPr>
          <p:cNvPr id="19" name="Image 18">
            <a:extLst>
              <a:ext uri="{FF2B5EF4-FFF2-40B4-BE49-F238E27FC236}">
                <a16:creationId xmlns:a16="http://schemas.microsoft.com/office/drawing/2014/main" id="{DD40E1F2-A6E7-9F81-2709-3DB42D307337}"/>
              </a:ext>
            </a:extLst>
          </p:cNvPr>
          <p:cNvPicPr>
            <a:picLocks noChangeAspect="1"/>
          </p:cNvPicPr>
          <p:nvPr/>
        </p:nvPicPr>
        <p:blipFill>
          <a:blip r:embed="rId4"/>
          <a:stretch>
            <a:fillRect/>
          </a:stretch>
        </p:blipFill>
        <p:spPr>
          <a:xfrm>
            <a:off x="8899068" y="3889952"/>
            <a:ext cx="3098800" cy="2184400"/>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id="{F7044778-99E3-6764-4BA8-D1626598DCD4}"/>
              </a:ext>
            </a:extLst>
          </p:cNvPr>
          <p:cNvPicPr>
            <a:picLocks noChangeAspect="1"/>
          </p:cNvPicPr>
          <p:nvPr/>
        </p:nvPicPr>
        <p:blipFill>
          <a:blip r:embed="rId5"/>
          <a:stretch>
            <a:fillRect/>
          </a:stretch>
        </p:blipFill>
        <p:spPr>
          <a:xfrm>
            <a:off x="8954777" y="104622"/>
            <a:ext cx="3207749" cy="1215056"/>
          </a:xfrm>
          <a:prstGeom prst="rect">
            <a:avLst/>
          </a:prstGeom>
        </p:spPr>
      </p:pic>
      <p:sp>
        <p:nvSpPr>
          <p:cNvPr id="6" name="Content Placeholder 2">
            <a:extLst>
              <a:ext uri="{FF2B5EF4-FFF2-40B4-BE49-F238E27FC236}">
                <a16:creationId xmlns:a16="http://schemas.microsoft.com/office/drawing/2014/main" id="{68366DD9-76CA-DBE2-8498-056DA873280F}"/>
              </a:ext>
            </a:extLst>
          </p:cNvPr>
          <p:cNvSpPr txBox="1">
            <a:spLocks/>
          </p:cNvSpPr>
          <p:nvPr/>
        </p:nvSpPr>
        <p:spPr>
          <a:xfrm>
            <a:off x="306587" y="255275"/>
            <a:ext cx="2930637" cy="9137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fr-CH" sz="1400" dirty="0" err="1">
                <a:solidFill>
                  <a:schemeClr val="bg1"/>
                </a:solidFill>
                <a:effectLst/>
                <a:latin typeface="Helvetica" pitchFamily="2" charset="0"/>
              </a:rPr>
              <a:t>Datum</a:t>
            </a:r>
            <a:r>
              <a:rPr lang="fr-CH" sz="1400" dirty="0">
                <a:solidFill>
                  <a:schemeClr val="bg1"/>
                </a:solidFill>
                <a:effectLst/>
                <a:latin typeface="Helvetica" pitchFamily="2" charset="0"/>
              </a:rPr>
              <a:t>:</a:t>
            </a:r>
          </a:p>
        </p:txBody>
      </p:sp>
      <p:sp>
        <p:nvSpPr>
          <p:cNvPr id="7" name="Content Placeholder 2">
            <a:extLst>
              <a:ext uri="{FF2B5EF4-FFF2-40B4-BE49-F238E27FC236}">
                <a16:creationId xmlns:a16="http://schemas.microsoft.com/office/drawing/2014/main" id="{4AE45146-52DB-66C4-DDDD-03E2D2CB8B29}"/>
              </a:ext>
            </a:extLst>
          </p:cNvPr>
          <p:cNvSpPr txBox="1">
            <a:spLocks/>
          </p:cNvSpPr>
          <p:nvPr/>
        </p:nvSpPr>
        <p:spPr>
          <a:xfrm>
            <a:off x="306587" y="4268069"/>
            <a:ext cx="2930637" cy="9137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50000"/>
              </a:lnSpc>
              <a:spcBef>
                <a:spcPts val="0"/>
              </a:spcBef>
              <a:buFont typeface="Arial" panose="020B0604020202020204" pitchFamily="34" charset="0"/>
              <a:buNone/>
            </a:pPr>
            <a:r>
              <a:rPr lang="fr-CH" sz="1400" dirty="0">
                <a:solidFill>
                  <a:schemeClr val="bg1"/>
                </a:solidFill>
                <a:effectLst/>
                <a:latin typeface="Helvetica" pitchFamily="2" charset="0"/>
              </a:rPr>
              <a:t>Name:</a:t>
            </a:r>
          </a:p>
        </p:txBody>
      </p:sp>
    </p:spTree>
    <p:extLst>
      <p:ext uri="{BB962C8B-B14F-4D97-AF65-F5344CB8AC3E}">
        <p14:creationId xmlns:p14="http://schemas.microsoft.com/office/powerpoint/2010/main" val="2053968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89B58A-E8CE-963B-5E8B-8942A51A1245}"/>
              </a:ext>
            </a:extLst>
          </p:cNvPr>
          <p:cNvSpPr>
            <a:spLocks noGrp="1"/>
          </p:cNvSpPr>
          <p:nvPr>
            <p:ph type="title"/>
          </p:nvPr>
        </p:nvSpPr>
        <p:spPr>
          <a:xfrm>
            <a:off x="638511" y="32784"/>
            <a:ext cx="10922867" cy="1325563"/>
          </a:xfrm>
        </p:spPr>
        <p:txBody>
          <a:bodyPr>
            <a:normAutofit/>
          </a:bodyPr>
          <a:lstStyle/>
          <a:p>
            <a:r>
              <a:rPr lang="de-DE" sz="3200" dirty="0"/>
              <a:t>7 Vorteile der Wiederherstellung von Feuchtgebieten</a:t>
            </a:r>
            <a:endParaRPr lang="de-DE" sz="3200" noProof="0" dirty="0"/>
          </a:p>
        </p:txBody>
      </p:sp>
      <p:sp>
        <p:nvSpPr>
          <p:cNvPr id="3" name="Espace réservé du contenu 2">
            <a:extLst>
              <a:ext uri="{FF2B5EF4-FFF2-40B4-BE49-F238E27FC236}">
                <a16:creationId xmlns:a16="http://schemas.microsoft.com/office/drawing/2014/main" id="{FD061B1E-6B65-81E3-5182-16540934F27C}"/>
              </a:ext>
            </a:extLst>
          </p:cNvPr>
          <p:cNvSpPr>
            <a:spLocks noGrp="1"/>
          </p:cNvSpPr>
          <p:nvPr>
            <p:ph idx="1"/>
          </p:nvPr>
        </p:nvSpPr>
        <p:spPr>
          <a:xfrm>
            <a:off x="1003300" y="1438669"/>
            <a:ext cx="10350500" cy="3540219"/>
          </a:xfrm>
        </p:spPr>
        <p:txBody>
          <a:bodyPr numCol="2">
            <a:normAutofit/>
          </a:bodyPr>
          <a:lstStyle/>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Verbesserung der Lebensgrundlage</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Feuchtgebiete schaffen Lebensgrundlagen für   Fischerei und Aquakulturen und liefern Güter             wie Schilf und Gras. Davon profitiert oft die einheimische Bevölkerung.</a:t>
            </a:r>
          </a:p>
          <a:p>
            <a:pPr marL="0" indent="0">
              <a:lnSpc>
                <a:spcPct val="100000"/>
              </a:lnSpc>
              <a:spcAft>
                <a:spcPts val="1000"/>
              </a:spcAft>
              <a:buNone/>
            </a:pPr>
            <a:r>
              <a:rPr lang="de-DE" sz="1800" b="1" dirty="0">
                <a:solidFill>
                  <a:srgbClr val="007575"/>
                </a:solidFill>
                <a:ea typeface="Calibri" panose="020F0502020204030204" pitchFamily="34" charset="0"/>
                <a:cs typeface="Times New Roman" panose="02020603050405020304" pitchFamily="18" charset="0"/>
              </a:rPr>
              <a:t>Förderung von Ökotourismus</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Ein wiederhergestelltes Feuchtgebiet kann als nachhaltiger Besuchermagnet fungieren, als eine natürliche Attraktion, die Touristen anlockt.</a:t>
            </a:r>
          </a:p>
          <a:p>
            <a:pPr marL="684000">
              <a:lnSpc>
                <a:spcPct val="100000"/>
              </a:lnSpc>
              <a:spcAft>
                <a:spcPts val="1000"/>
              </a:spcAft>
            </a:pPr>
            <a:endParaRPr lang="de-DE" sz="1400" noProof="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Erhöhung der Lebensqualität</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dirty="0">
                <a:ea typeface="Times New Roman" panose="02020603050405020304" pitchFamily="18" charset="0"/>
                <a:cs typeface="Times New Roman" panose="02020603050405020304" pitchFamily="18" charset="0"/>
              </a:rPr>
              <a:t>Wiederbelebte Feuchtgebiete bieten einen Ort der Entspannung und des Naturerlebens.</a:t>
            </a:r>
            <a:endParaRPr lang="de-DE" sz="1400" noProof="0" dirty="0">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4" name="Image 3">
            <a:extLst>
              <a:ext uri="{FF2B5EF4-FFF2-40B4-BE49-F238E27FC236}">
                <a16:creationId xmlns:a16="http://schemas.microsoft.com/office/drawing/2014/main" id="{D7888EE7-D790-C76E-1D79-CD6CC54D9900}"/>
              </a:ext>
            </a:extLst>
          </p:cNvPr>
          <p:cNvPicPr>
            <a:picLocks noChangeAspect="1"/>
          </p:cNvPicPr>
          <p:nvPr/>
        </p:nvPicPr>
        <p:blipFill>
          <a:blip r:embed="rId2"/>
          <a:stretch>
            <a:fillRect/>
          </a:stretch>
        </p:blipFill>
        <p:spPr>
          <a:xfrm>
            <a:off x="517635" y="1405216"/>
            <a:ext cx="469900" cy="469900"/>
          </a:xfrm>
          <a:prstGeom prst="rect">
            <a:avLst/>
          </a:prstGeom>
        </p:spPr>
      </p:pic>
      <p:pic>
        <p:nvPicPr>
          <p:cNvPr id="5" name="Image 4">
            <a:extLst>
              <a:ext uri="{FF2B5EF4-FFF2-40B4-BE49-F238E27FC236}">
                <a16:creationId xmlns:a16="http://schemas.microsoft.com/office/drawing/2014/main" id="{3F01A124-8E74-0A78-D0D2-E95ECB7A54B6}"/>
              </a:ext>
            </a:extLst>
          </p:cNvPr>
          <p:cNvPicPr>
            <a:picLocks noChangeAspect="1"/>
          </p:cNvPicPr>
          <p:nvPr/>
        </p:nvPicPr>
        <p:blipFill>
          <a:blip r:embed="rId3"/>
          <a:stretch>
            <a:fillRect/>
          </a:stretch>
        </p:blipFill>
        <p:spPr>
          <a:xfrm>
            <a:off x="517635" y="2973828"/>
            <a:ext cx="469900" cy="469900"/>
          </a:xfrm>
          <a:prstGeom prst="rect">
            <a:avLst/>
          </a:prstGeom>
        </p:spPr>
      </p:pic>
      <p:pic>
        <p:nvPicPr>
          <p:cNvPr id="6" name="Image 5">
            <a:extLst>
              <a:ext uri="{FF2B5EF4-FFF2-40B4-BE49-F238E27FC236}">
                <a16:creationId xmlns:a16="http://schemas.microsoft.com/office/drawing/2014/main" id="{1912DECD-6297-6E1C-1893-175DF2B6A377}"/>
              </a:ext>
            </a:extLst>
          </p:cNvPr>
          <p:cNvPicPr>
            <a:picLocks noChangeAspect="1"/>
          </p:cNvPicPr>
          <p:nvPr/>
        </p:nvPicPr>
        <p:blipFill>
          <a:blip r:embed="rId4"/>
          <a:stretch>
            <a:fillRect/>
          </a:stretch>
        </p:blipFill>
        <p:spPr>
          <a:xfrm>
            <a:off x="5626100" y="1409213"/>
            <a:ext cx="469900" cy="469900"/>
          </a:xfrm>
          <a:prstGeom prst="rect">
            <a:avLst/>
          </a:prstGeom>
        </p:spPr>
      </p:pic>
      <p:pic>
        <p:nvPicPr>
          <p:cNvPr id="7" name="Image 6" descr="Une image contenant graphiques vectoriels&#10;&#10;Description générée automatiquement">
            <a:extLst>
              <a:ext uri="{FF2B5EF4-FFF2-40B4-BE49-F238E27FC236}">
                <a16:creationId xmlns:a16="http://schemas.microsoft.com/office/drawing/2014/main" id="{1CC5F6CA-F048-E72A-4741-503C31A5A8E9}"/>
              </a:ext>
            </a:extLst>
          </p:cNvPr>
          <p:cNvPicPr>
            <a:picLocks noChangeAspect="1"/>
          </p:cNvPicPr>
          <p:nvPr/>
        </p:nvPicPr>
        <p:blipFill>
          <a:blip r:embed="rId5"/>
          <a:stretch>
            <a:fillRect/>
          </a:stretch>
        </p:blipFill>
        <p:spPr>
          <a:xfrm>
            <a:off x="7556938" y="2689280"/>
            <a:ext cx="3068364" cy="2148888"/>
          </a:xfrm>
          <a:prstGeom prst="rect">
            <a:avLst/>
          </a:prstGeom>
        </p:spPr>
      </p:pic>
      <p:pic>
        <p:nvPicPr>
          <p:cNvPr id="8" name="Image 7" descr="Une image contenant texte, plante&#10;&#10;Description générée automatiquement">
            <a:extLst>
              <a:ext uri="{FF2B5EF4-FFF2-40B4-BE49-F238E27FC236}">
                <a16:creationId xmlns:a16="http://schemas.microsoft.com/office/drawing/2014/main" id="{E0F86BD2-3D25-8D5D-765C-E641085A0AEC}"/>
              </a:ext>
            </a:extLst>
          </p:cNvPr>
          <p:cNvPicPr>
            <a:picLocks noChangeAspect="1"/>
          </p:cNvPicPr>
          <p:nvPr/>
        </p:nvPicPr>
        <p:blipFill>
          <a:blip r:embed="rId6"/>
          <a:stretch>
            <a:fillRect/>
          </a:stretch>
        </p:blipFill>
        <p:spPr>
          <a:xfrm>
            <a:off x="6178550" y="4298731"/>
            <a:ext cx="2354741" cy="2580796"/>
          </a:xfrm>
          <a:prstGeom prst="rect">
            <a:avLst/>
          </a:prstGeom>
        </p:spPr>
      </p:pic>
    </p:spTree>
    <p:extLst>
      <p:ext uri="{BB962C8B-B14F-4D97-AF65-F5344CB8AC3E}">
        <p14:creationId xmlns:p14="http://schemas.microsoft.com/office/powerpoint/2010/main" val="2438107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77AC8C-74F6-FD94-67FF-582E157F334F}"/>
              </a:ext>
            </a:extLst>
          </p:cNvPr>
          <p:cNvSpPr>
            <a:spLocks noGrp="1"/>
          </p:cNvSpPr>
          <p:nvPr>
            <p:ph type="title"/>
          </p:nvPr>
        </p:nvSpPr>
        <p:spPr>
          <a:xfrm>
            <a:off x="638512" y="2766218"/>
            <a:ext cx="10515600" cy="1325563"/>
          </a:xfrm>
        </p:spPr>
        <p:txBody>
          <a:bodyPr>
            <a:normAutofit fontScale="90000"/>
          </a:bodyPr>
          <a:lstStyle/>
          <a:p>
            <a:r>
              <a:rPr lang="de-DE" noProof="0" dirty="0"/>
              <a:t>Die </a:t>
            </a:r>
            <a:r>
              <a:rPr lang="de-DE" dirty="0"/>
              <a:t>Wiederherstellung</a:t>
            </a:r>
            <a:r>
              <a:rPr lang="de-DE" noProof="0" dirty="0"/>
              <a:t> eines Feuchtgebietes ist ein komplexes Vorhaben.</a:t>
            </a:r>
            <a:br>
              <a:rPr lang="de-DE" noProof="0" dirty="0"/>
            </a:br>
            <a:br>
              <a:rPr lang="de-DE" noProof="0" dirty="0"/>
            </a:br>
            <a:r>
              <a:rPr lang="de-DE" noProof="0" dirty="0"/>
              <a:t>Wer macht </a:t>
            </a:r>
            <a:r>
              <a:rPr lang="de-DE" dirty="0"/>
              <a:t>es</a:t>
            </a:r>
            <a:r>
              <a:rPr lang="de-DE" noProof="0" dirty="0"/>
              <a:t> möglich?</a:t>
            </a:r>
          </a:p>
        </p:txBody>
      </p:sp>
    </p:spTree>
    <p:extLst>
      <p:ext uri="{BB962C8B-B14F-4D97-AF65-F5344CB8AC3E}">
        <p14:creationId xmlns:p14="http://schemas.microsoft.com/office/powerpoint/2010/main" val="3457728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B760FE-4219-30BB-82EE-84F8390086A0}"/>
              </a:ext>
            </a:extLst>
          </p:cNvPr>
          <p:cNvSpPr>
            <a:spLocks noGrp="1"/>
          </p:cNvSpPr>
          <p:nvPr>
            <p:ph type="title"/>
          </p:nvPr>
        </p:nvSpPr>
        <p:spPr/>
        <p:txBody>
          <a:bodyPr/>
          <a:lstStyle/>
          <a:p>
            <a:r>
              <a:rPr lang="de-DE" noProof="0" dirty="0"/>
              <a:t>7 </a:t>
            </a:r>
            <a:r>
              <a:rPr lang="de-DE" dirty="0"/>
              <a:t>wichtige Akteure arbeiten zusammen</a:t>
            </a:r>
            <a:endParaRPr lang="de-DE" noProof="0" dirty="0"/>
          </a:p>
        </p:txBody>
      </p:sp>
      <p:sp>
        <p:nvSpPr>
          <p:cNvPr id="3" name="Espace réservé du contenu 2">
            <a:extLst>
              <a:ext uri="{FF2B5EF4-FFF2-40B4-BE49-F238E27FC236}">
                <a16:creationId xmlns:a16="http://schemas.microsoft.com/office/drawing/2014/main" id="{F6499D11-C33E-1926-880F-C66AE76BF920}"/>
              </a:ext>
            </a:extLst>
          </p:cNvPr>
          <p:cNvSpPr>
            <a:spLocks noGrp="1"/>
          </p:cNvSpPr>
          <p:nvPr>
            <p:ph idx="1"/>
          </p:nvPr>
        </p:nvSpPr>
        <p:spPr>
          <a:xfrm>
            <a:off x="1003300" y="1438669"/>
            <a:ext cx="10350500" cy="3780102"/>
          </a:xfrm>
        </p:spPr>
        <p:txBody>
          <a:bodyPr numCol="2">
            <a:normAutofit/>
          </a:bodyPr>
          <a:lstStyle/>
          <a:p>
            <a:pPr marL="0" indent="0">
              <a:lnSpc>
                <a:spcPct val="100000"/>
              </a:lnSpc>
              <a:spcAft>
                <a:spcPts val="1000"/>
              </a:spcAft>
              <a:buNone/>
            </a:pPr>
            <a:r>
              <a:rPr lang="de-DE" sz="1800" b="1" dirty="0">
                <a:solidFill>
                  <a:srgbClr val="007575"/>
                </a:solidFill>
                <a:ea typeface="Calibri" panose="020F0502020204030204" pitchFamily="34" charset="0"/>
                <a:cs typeface="Times New Roman" panose="02020603050405020304" pitchFamily="18" charset="0"/>
              </a:rPr>
              <a:t>Individuelles Engagement</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noProof="0" dirty="0">
                <a:effectLst/>
                <a:latin typeface="Arial" panose="020B0604020202020204" pitchFamily="34" charset="0"/>
                <a:ea typeface="Calibri" panose="020F0502020204030204" pitchFamily="34" charset="0"/>
                <a:cs typeface="Times New Roman" panose="02020603050405020304" pitchFamily="18" charset="0"/>
              </a:rPr>
              <a:t>Engagierte Menschen unterstützen die Wiederherstellung mit ihren eigenen Entscheidungen, Stimmen und ihr Handeln sowie durch ihr Mitwirken in lokalen Initiativen. #</a:t>
            </a:r>
            <a:r>
              <a:rPr lang="de-DE" sz="1400" noProof="0" dirty="0" err="1">
                <a:effectLst/>
                <a:latin typeface="Arial" panose="020B0604020202020204" pitchFamily="34" charset="0"/>
                <a:ea typeface="Calibri" panose="020F0502020204030204" pitchFamily="34" charset="0"/>
                <a:cs typeface="Times New Roman" panose="02020603050405020304" pitchFamily="18" charset="0"/>
              </a:rPr>
              <a:t>GenerationRestoration</a:t>
            </a:r>
            <a:endParaRPr lang="de-DE" sz="1400" noProof="0" dirty="0">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00000"/>
              </a:lnSpc>
              <a:spcAft>
                <a:spcPts val="1000"/>
              </a:spcAft>
              <a:buNone/>
            </a:pPr>
            <a:r>
              <a:rPr lang="de-DE" sz="1800" b="1" dirty="0">
                <a:solidFill>
                  <a:srgbClr val="007575"/>
                </a:solidFill>
                <a:ea typeface="Calibri" panose="020F0502020204030204" pitchFamily="34" charset="0"/>
                <a:cs typeface="Times New Roman" panose="02020603050405020304" pitchFamily="18" charset="0"/>
              </a:rPr>
              <a:t>Der ö</a:t>
            </a:r>
            <a:r>
              <a:rPr lang="de-DE" sz="1800" b="1" noProof="0" dirty="0" err="1">
                <a:solidFill>
                  <a:srgbClr val="007575"/>
                </a:solidFill>
                <a:effectLst/>
                <a:latin typeface="Arial" panose="020B0604020202020204" pitchFamily="34" charset="0"/>
                <a:ea typeface="Calibri" panose="020F0502020204030204" pitchFamily="34" charset="0"/>
                <a:cs typeface="Times New Roman" panose="02020603050405020304" pitchFamily="18" charset="0"/>
              </a:rPr>
              <a:t>ffentliche</a:t>
            </a: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 Sektor:</a:t>
            </a:r>
            <a:r>
              <a:rPr lang="de-DE" sz="1800"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 </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dirty="0">
                <a:ea typeface="Calibri" panose="020F0502020204030204" pitchFamily="34" charset="0"/>
                <a:cs typeface="Times New Roman" panose="02020603050405020304" pitchFamily="18" charset="0"/>
              </a:rPr>
              <a:t>In der Regel ermöglichen, unterstützen und erleichtern lokale, regionale und nationale Behörden Initiativen zur Wiederherstellung von Feuchtgebieten. Sie tragen Meinungen und Beiträge von wichtigen Interessengruppen zusammen und finden Kompromisse. Oft leiten und verwalten sie das Projekt. </a:t>
            </a:r>
            <a:endParaRPr lang="de-DE" sz="1400" noProof="0" dirty="0">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00000"/>
              </a:lnSpc>
              <a:spcAft>
                <a:spcPts val="1000"/>
              </a:spcAft>
              <a:buNone/>
            </a:pPr>
            <a:r>
              <a:rPr lang="de-DE" sz="1800" b="1" dirty="0">
                <a:solidFill>
                  <a:srgbClr val="007575"/>
                </a:solidFill>
                <a:ea typeface="Calibri" panose="020F0502020204030204" pitchFamily="34" charset="0"/>
                <a:cs typeface="Times New Roman" panose="02020603050405020304" pitchFamily="18" charset="0"/>
              </a:rPr>
              <a:t>Fördermittel</a:t>
            </a:r>
            <a:r>
              <a:rPr lang="de-DE" sz="1800" b="1" noProof="0" dirty="0" err="1">
                <a:solidFill>
                  <a:srgbClr val="007575"/>
                </a:solidFill>
                <a:effectLst/>
                <a:latin typeface="Arial" panose="020B0604020202020204" pitchFamily="34" charset="0"/>
                <a:ea typeface="Calibri" panose="020F0502020204030204" pitchFamily="34" charset="0"/>
                <a:cs typeface="Times New Roman" panose="02020603050405020304" pitchFamily="18" charset="0"/>
              </a:rPr>
              <a:t>geber</a:t>
            </a: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 </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dirty="0">
                <a:ea typeface="Calibri" panose="020F0502020204030204" pitchFamily="34" charset="0"/>
                <a:cs typeface="Times New Roman" panose="02020603050405020304" pitchFamily="18" charset="0"/>
              </a:rPr>
              <a:t>Regierungen, Finanzinstitute, Stiftungen und Einzelpersonen stellen die für die Umsetzung des Projektes benötigten Mittel zur Verfügung.</a:t>
            </a:r>
            <a:endParaRPr lang="de-DE" sz="1400" noProof="0" dirty="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4" name="Image 3">
            <a:extLst>
              <a:ext uri="{FF2B5EF4-FFF2-40B4-BE49-F238E27FC236}">
                <a16:creationId xmlns:a16="http://schemas.microsoft.com/office/drawing/2014/main" id="{906C0E31-5126-C19E-6EE2-187FD58C8EDC}"/>
              </a:ext>
            </a:extLst>
          </p:cNvPr>
          <p:cNvPicPr>
            <a:picLocks noChangeAspect="1"/>
          </p:cNvPicPr>
          <p:nvPr/>
        </p:nvPicPr>
        <p:blipFill>
          <a:blip r:embed="rId2"/>
          <a:stretch>
            <a:fillRect/>
          </a:stretch>
        </p:blipFill>
        <p:spPr>
          <a:xfrm>
            <a:off x="456112" y="1358347"/>
            <a:ext cx="469900" cy="469900"/>
          </a:xfrm>
          <a:prstGeom prst="rect">
            <a:avLst/>
          </a:prstGeom>
        </p:spPr>
      </p:pic>
      <p:pic>
        <p:nvPicPr>
          <p:cNvPr id="5" name="Image 4">
            <a:extLst>
              <a:ext uri="{FF2B5EF4-FFF2-40B4-BE49-F238E27FC236}">
                <a16:creationId xmlns:a16="http://schemas.microsoft.com/office/drawing/2014/main" id="{140FA048-D011-3ABD-348F-BC93614D70E3}"/>
              </a:ext>
            </a:extLst>
          </p:cNvPr>
          <p:cNvPicPr>
            <a:picLocks noChangeAspect="1"/>
          </p:cNvPicPr>
          <p:nvPr/>
        </p:nvPicPr>
        <p:blipFill>
          <a:blip r:embed="rId3"/>
          <a:stretch>
            <a:fillRect/>
          </a:stretch>
        </p:blipFill>
        <p:spPr>
          <a:xfrm>
            <a:off x="456112" y="3049166"/>
            <a:ext cx="469900" cy="469900"/>
          </a:xfrm>
          <a:prstGeom prst="rect">
            <a:avLst/>
          </a:prstGeom>
        </p:spPr>
      </p:pic>
      <p:pic>
        <p:nvPicPr>
          <p:cNvPr id="6" name="Image 5">
            <a:extLst>
              <a:ext uri="{FF2B5EF4-FFF2-40B4-BE49-F238E27FC236}">
                <a16:creationId xmlns:a16="http://schemas.microsoft.com/office/drawing/2014/main" id="{71924CEA-3FBB-016C-5C3D-50840C98AA70}"/>
              </a:ext>
            </a:extLst>
          </p:cNvPr>
          <p:cNvPicPr>
            <a:picLocks noChangeAspect="1"/>
          </p:cNvPicPr>
          <p:nvPr/>
        </p:nvPicPr>
        <p:blipFill>
          <a:blip r:embed="rId4"/>
          <a:stretch>
            <a:fillRect/>
          </a:stretch>
        </p:blipFill>
        <p:spPr>
          <a:xfrm>
            <a:off x="5518158" y="1358347"/>
            <a:ext cx="469900" cy="469900"/>
          </a:xfrm>
          <a:prstGeom prst="rect">
            <a:avLst/>
          </a:prstGeom>
        </p:spPr>
      </p:pic>
    </p:spTree>
    <p:extLst>
      <p:ext uri="{BB962C8B-B14F-4D97-AF65-F5344CB8AC3E}">
        <p14:creationId xmlns:p14="http://schemas.microsoft.com/office/powerpoint/2010/main" val="2209584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B760FE-4219-30BB-82EE-84F8390086A0}"/>
              </a:ext>
            </a:extLst>
          </p:cNvPr>
          <p:cNvSpPr>
            <a:spLocks noGrp="1"/>
          </p:cNvSpPr>
          <p:nvPr>
            <p:ph type="title"/>
          </p:nvPr>
        </p:nvSpPr>
        <p:spPr/>
        <p:txBody>
          <a:bodyPr/>
          <a:lstStyle/>
          <a:p>
            <a:r>
              <a:rPr lang="de-DE" dirty="0"/>
              <a:t>7 wichtige Akteure arbeiten zusammen</a:t>
            </a:r>
            <a:endParaRPr lang="de-DE" noProof="0" dirty="0"/>
          </a:p>
        </p:txBody>
      </p:sp>
      <p:sp>
        <p:nvSpPr>
          <p:cNvPr id="3" name="Espace réservé du contenu 2">
            <a:extLst>
              <a:ext uri="{FF2B5EF4-FFF2-40B4-BE49-F238E27FC236}">
                <a16:creationId xmlns:a16="http://schemas.microsoft.com/office/drawing/2014/main" id="{F6499D11-C33E-1926-880F-C66AE76BF920}"/>
              </a:ext>
            </a:extLst>
          </p:cNvPr>
          <p:cNvSpPr>
            <a:spLocks noGrp="1"/>
          </p:cNvSpPr>
          <p:nvPr>
            <p:ph idx="1"/>
          </p:nvPr>
        </p:nvSpPr>
        <p:spPr>
          <a:xfrm>
            <a:off x="1003300" y="1438669"/>
            <a:ext cx="10350500" cy="3813555"/>
          </a:xfrm>
        </p:spPr>
        <p:txBody>
          <a:bodyPr numCol="2">
            <a:noAutofit/>
          </a:bodyPr>
          <a:lstStyle/>
          <a:p>
            <a:pPr marL="0" indent="0">
              <a:lnSpc>
                <a:spcPct val="100000"/>
              </a:lnSpc>
              <a:spcAft>
                <a:spcPts val="1000"/>
              </a:spcAft>
              <a:buNone/>
            </a:pP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Lokale </a:t>
            </a:r>
            <a:r>
              <a:rPr lang="de-DE" sz="1800" b="1" dirty="0">
                <a:solidFill>
                  <a:srgbClr val="007575"/>
                </a:solidFill>
                <a:ea typeface="Calibri" panose="020F0502020204030204" pitchFamily="34" charset="0"/>
                <a:cs typeface="Times New Roman" panose="02020603050405020304" pitchFamily="18" charset="0"/>
              </a:rPr>
              <a:t>Interessenvertreter*innen</a:t>
            </a: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a:t>
            </a:r>
            <a:r>
              <a:rPr lang="de-DE" sz="1800"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 </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noProof="0" dirty="0">
                <a:effectLst/>
                <a:latin typeface="Arial" panose="020B0604020202020204" pitchFamily="34" charset="0"/>
                <a:ea typeface="Calibri" panose="020F0502020204030204" pitchFamily="34" charset="0"/>
                <a:cs typeface="Times New Roman" panose="02020603050405020304" pitchFamily="18" charset="0"/>
              </a:rPr>
              <a:t>Als Interessenvertretung wissen sie, welche           Nutzen für die Anwohner*innen am wichtigsten         sind, und stellen sicher, dass die Bevölkerung          eine Stimme bekommt.</a:t>
            </a:r>
          </a:p>
          <a:p>
            <a:pPr marL="0" indent="0">
              <a:lnSpc>
                <a:spcPct val="100000"/>
              </a:lnSpc>
              <a:spcAft>
                <a:spcPts val="1000"/>
              </a:spcAft>
              <a:buNone/>
            </a:pPr>
            <a:r>
              <a:rPr lang="de-DE" sz="1800" b="1" dirty="0">
                <a:solidFill>
                  <a:srgbClr val="007575"/>
                </a:solidFill>
                <a:ea typeface="Calibri" panose="020F0502020204030204" pitchFamily="34" charset="0"/>
                <a:cs typeface="Times New Roman" panose="02020603050405020304" pitchFamily="18" charset="0"/>
              </a:rPr>
              <a:t>Die Privatwirtschaft</a:t>
            </a: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a:t>
            </a:r>
            <a:r>
              <a:rPr lang="de-DE" sz="1800"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 </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noProof="0" dirty="0">
                <a:effectLst/>
                <a:latin typeface="Arial" panose="020B0604020202020204" pitchFamily="34" charset="0"/>
                <a:ea typeface="Calibri" panose="020F0502020204030204" pitchFamily="34" charset="0"/>
                <a:cs typeface="Times New Roman" panose="02020603050405020304" pitchFamily="18" charset="0"/>
              </a:rPr>
              <a:t>Lokale Unternehmen, Fischer*innen und Landwirt*innen sind oft von Feuchtgebieten abhängig, und die </a:t>
            </a:r>
            <a:r>
              <a:rPr lang="de-DE" sz="1400" dirty="0">
                <a:ea typeface="Calibri" panose="020F0502020204030204" pitchFamily="34" charset="0"/>
                <a:cs typeface="Times New Roman" panose="02020603050405020304" pitchFamily="18" charset="0"/>
              </a:rPr>
              <a:t>Wiederherstellung</a:t>
            </a:r>
            <a:r>
              <a:rPr lang="de-DE" sz="1400" noProof="0" dirty="0">
                <a:effectLst/>
                <a:latin typeface="Arial" panose="020B0604020202020204" pitchFamily="34" charset="0"/>
                <a:ea typeface="Calibri" panose="020F0502020204030204" pitchFamily="34" charset="0"/>
                <a:cs typeface="Times New Roman" panose="02020603050405020304" pitchFamily="18" charset="0"/>
              </a:rPr>
              <a:t> kann ihre Lebensgrundlagen     verbessern. Auch die Getränke- und Lebensmittelindustrien profitieren.</a:t>
            </a:r>
            <a:endParaRPr lang="de-DE" sz="1800" noProof="0" dirty="0">
              <a:effectLst/>
              <a:latin typeface="Georgia" panose="02040502050405020303" pitchFamily="18" charset="0"/>
              <a:ea typeface="Calibri" panose="020F0502020204030204" pitchFamily="34" charset="0"/>
              <a:cs typeface="Times New Roman" panose="02020603050405020304" pitchFamily="18" charset="0"/>
            </a:endParaRPr>
          </a:p>
          <a:p>
            <a:pPr marL="0" indent="0">
              <a:lnSpc>
                <a:spcPct val="100000"/>
              </a:lnSpc>
              <a:spcAft>
                <a:spcPts val="1000"/>
              </a:spcAft>
              <a:buNone/>
            </a:pP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Bildungsträger*innen:  </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a:lnSpc>
                <a:spcPct val="100000"/>
              </a:lnSpc>
              <a:spcAft>
                <a:spcPts val="1000"/>
              </a:spcAft>
            </a:pPr>
            <a:r>
              <a:rPr lang="de-DE" sz="1400" dirty="0">
                <a:ea typeface="Calibri" panose="020F0502020204030204" pitchFamily="34" charset="0"/>
                <a:cs typeface="Times New Roman" panose="02020603050405020304" pitchFamily="18" charset="0"/>
              </a:rPr>
              <a:t>Lehrende und andere Multiplikator*innen arbeiten daran, das Bewusstsein für den Nutzen von Feuchtgebietswiederherstellung zu stärken.</a:t>
            </a:r>
            <a:endParaRPr lang="de-DE" sz="1400" noProof="0" dirty="0">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00000"/>
              </a:lnSpc>
              <a:spcAft>
                <a:spcPts val="1000"/>
              </a:spcAft>
              <a:buNone/>
            </a:pPr>
            <a:r>
              <a:rPr lang="de-DE" sz="1800" b="1" noProof="0" dirty="0">
                <a:solidFill>
                  <a:srgbClr val="007575"/>
                </a:solidFill>
                <a:effectLst/>
                <a:latin typeface="Arial" panose="020B0604020202020204" pitchFamily="34" charset="0"/>
                <a:ea typeface="Calibri" panose="020F0502020204030204" pitchFamily="34" charset="0"/>
                <a:cs typeface="Times New Roman" panose="02020603050405020304" pitchFamily="18" charset="0"/>
              </a:rPr>
              <a:t>Wissenschaftler*innen und </a:t>
            </a:r>
            <a:r>
              <a:rPr lang="de-DE" sz="1800" b="1" dirty="0">
                <a:solidFill>
                  <a:srgbClr val="007575"/>
                </a:solidFill>
                <a:ea typeface="Calibri" panose="020F0502020204030204" pitchFamily="34" charset="0"/>
                <a:cs typeface="Times New Roman" panose="02020603050405020304" pitchFamily="18" charset="0"/>
              </a:rPr>
              <a:t>Feuchtgebietsexpert*innen:</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marL="684000" indent="-222250">
              <a:lnSpc>
                <a:spcPct val="100000"/>
              </a:lnSpc>
              <a:spcAft>
                <a:spcPts val="1000"/>
              </a:spcAft>
            </a:pPr>
            <a:r>
              <a:rPr lang="de-DE" sz="1400" noProof="0" dirty="0">
                <a:effectLst/>
                <a:latin typeface="Arial" panose="020B0604020202020204" pitchFamily="34" charset="0"/>
                <a:ea typeface="Calibri" panose="020F0502020204030204" pitchFamily="34" charset="0"/>
                <a:cs typeface="Times New Roman" panose="02020603050405020304" pitchFamily="18" charset="0"/>
              </a:rPr>
              <a:t>Fachleute stellen den Gemeinden und der Projektleitung fundiertes Wissen zur Verfügung und sorgen dafür, dass Technologien und Innovationen bei der Wiederherstellung der Feuchtgebiete einbezogen werden.</a:t>
            </a:r>
          </a:p>
        </p:txBody>
      </p:sp>
      <p:pic>
        <p:nvPicPr>
          <p:cNvPr id="4" name="Image 3">
            <a:extLst>
              <a:ext uri="{FF2B5EF4-FFF2-40B4-BE49-F238E27FC236}">
                <a16:creationId xmlns:a16="http://schemas.microsoft.com/office/drawing/2014/main" id="{EBF1870B-1AF9-34BF-9E25-ABB3FB128503}"/>
              </a:ext>
            </a:extLst>
          </p:cNvPr>
          <p:cNvPicPr>
            <a:picLocks noChangeAspect="1"/>
          </p:cNvPicPr>
          <p:nvPr/>
        </p:nvPicPr>
        <p:blipFill>
          <a:blip r:embed="rId2"/>
          <a:stretch>
            <a:fillRect/>
          </a:stretch>
        </p:blipFill>
        <p:spPr>
          <a:xfrm>
            <a:off x="501870" y="1379367"/>
            <a:ext cx="469900" cy="469900"/>
          </a:xfrm>
          <a:prstGeom prst="rect">
            <a:avLst/>
          </a:prstGeom>
        </p:spPr>
      </p:pic>
      <p:pic>
        <p:nvPicPr>
          <p:cNvPr id="5" name="Image 4">
            <a:extLst>
              <a:ext uri="{FF2B5EF4-FFF2-40B4-BE49-F238E27FC236}">
                <a16:creationId xmlns:a16="http://schemas.microsoft.com/office/drawing/2014/main" id="{2F6F1C7E-15FD-0406-5438-63E2CDF6FC08}"/>
              </a:ext>
            </a:extLst>
          </p:cNvPr>
          <p:cNvPicPr>
            <a:picLocks noChangeAspect="1"/>
          </p:cNvPicPr>
          <p:nvPr/>
        </p:nvPicPr>
        <p:blipFill>
          <a:blip r:embed="rId3"/>
          <a:stretch>
            <a:fillRect/>
          </a:stretch>
        </p:blipFill>
        <p:spPr>
          <a:xfrm>
            <a:off x="501870" y="3046250"/>
            <a:ext cx="469900" cy="469900"/>
          </a:xfrm>
          <a:prstGeom prst="rect">
            <a:avLst/>
          </a:prstGeom>
        </p:spPr>
      </p:pic>
      <p:pic>
        <p:nvPicPr>
          <p:cNvPr id="6" name="Image 5">
            <a:extLst>
              <a:ext uri="{FF2B5EF4-FFF2-40B4-BE49-F238E27FC236}">
                <a16:creationId xmlns:a16="http://schemas.microsoft.com/office/drawing/2014/main" id="{F8C4C2DE-F2F4-A427-985D-B3D0578C16A7}"/>
              </a:ext>
            </a:extLst>
          </p:cNvPr>
          <p:cNvPicPr>
            <a:picLocks noChangeAspect="1"/>
          </p:cNvPicPr>
          <p:nvPr/>
        </p:nvPicPr>
        <p:blipFill>
          <a:blip r:embed="rId4"/>
          <a:stretch>
            <a:fillRect/>
          </a:stretch>
        </p:blipFill>
        <p:spPr>
          <a:xfrm>
            <a:off x="5567661" y="1379367"/>
            <a:ext cx="469900" cy="469900"/>
          </a:xfrm>
          <a:prstGeom prst="rect">
            <a:avLst/>
          </a:prstGeom>
        </p:spPr>
      </p:pic>
      <p:pic>
        <p:nvPicPr>
          <p:cNvPr id="7" name="Image 6">
            <a:extLst>
              <a:ext uri="{FF2B5EF4-FFF2-40B4-BE49-F238E27FC236}">
                <a16:creationId xmlns:a16="http://schemas.microsoft.com/office/drawing/2014/main" id="{BDE51634-A7F5-F6F4-4B87-4A617A78B177}"/>
              </a:ext>
            </a:extLst>
          </p:cNvPr>
          <p:cNvPicPr>
            <a:picLocks noChangeAspect="1"/>
          </p:cNvPicPr>
          <p:nvPr/>
        </p:nvPicPr>
        <p:blipFill>
          <a:blip r:embed="rId5"/>
          <a:stretch>
            <a:fillRect/>
          </a:stretch>
        </p:blipFill>
        <p:spPr>
          <a:xfrm>
            <a:off x="5567661" y="2844145"/>
            <a:ext cx="469900" cy="469900"/>
          </a:xfrm>
          <a:prstGeom prst="rect">
            <a:avLst/>
          </a:prstGeom>
        </p:spPr>
      </p:pic>
    </p:spTree>
    <p:extLst>
      <p:ext uri="{BB962C8B-B14F-4D97-AF65-F5344CB8AC3E}">
        <p14:creationId xmlns:p14="http://schemas.microsoft.com/office/powerpoint/2010/main" val="1360131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77AC8C-74F6-FD94-67FF-582E157F334F}"/>
              </a:ext>
            </a:extLst>
          </p:cNvPr>
          <p:cNvSpPr>
            <a:spLocks noGrp="1"/>
          </p:cNvSpPr>
          <p:nvPr>
            <p:ph type="title"/>
          </p:nvPr>
        </p:nvSpPr>
        <p:spPr>
          <a:xfrm>
            <a:off x="638512" y="2766218"/>
            <a:ext cx="10515600" cy="1325563"/>
          </a:xfrm>
        </p:spPr>
        <p:txBody>
          <a:bodyPr>
            <a:normAutofit/>
          </a:bodyPr>
          <a:lstStyle/>
          <a:p>
            <a:r>
              <a:rPr lang="de-DE" noProof="0" dirty="0"/>
              <a:t>Wie kann </a:t>
            </a:r>
            <a:r>
              <a:rPr lang="de-DE" dirty="0"/>
              <a:t>man sich </a:t>
            </a:r>
            <a:r>
              <a:rPr lang="de-DE" noProof="0" dirty="0"/>
              <a:t>selbst engagieren oder einen Beitrag leisten?</a:t>
            </a:r>
          </a:p>
        </p:txBody>
      </p:sp>
    </p:spTree>
    <p:extLst>
      <p:ext uri="{BB962C8B-B14F-4D97-AF65-F5344CB8AC3E}">
        <p14:creationId xmlns:p14="http://schemas.microsoft.com/office/powerpoint/2010/main" val="1159943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C19799-F033-5C3C-8489-F757BD88FD2E}"/>
              </a:ext>
            </a:extLst>
          </p:cNvPr>
          <p:cNvSpPr>
            <a:spLocks noGrp="1"/>
          </p:cNvSpPr>
          <p:nvPr>
            <p:ph type="title"/>
          </p:nvPr>
        </p:nvSpPr>
        <p:spPr/>
        <p:txBody>
          <a:bodyPr/>
          <a:lstStyle/>
          <a:p>
            <a:r>
              <a:rPr lang="de-DE" noProof="0" dirty="0"/>
              <a:t>Bewusste Entscheidungen</a:t>
            </a:r>
          </a:p>
        </p:txBody>
      </p:sp>
      <p:sp>
        <p:nvSpPr>
          <p:cNvPr id="3" name="Espace réservé du contenu 2">
            <a:extLst>
              <a:ext uri="{FF2B5EF4-FFF2-40B4-BE49-F238E27FC236}">
                <a16:creationId xmlns:a16="http://schemas.microsoft.com/office/drawing/2014/main" id="{09FE2F55-38F2-4E0D-A631-4FE9F5C94E9C}"/>
              </a:ext>
            </a:extLst>
          </p:cNvPr>
          <p:cNvSpPr>
            <a:spLocks noGrp="1"/>
          </p:cNvSpPr>
          <p:nvPr>
            <p:ph idx="1"/>
          </p:nvPr>
        </p:nvSpPr>
        <p:spPr>
          <a:xfrm>
            <a:off x="803611" y="2019300"/>
            <a:ext cx="9280915" cy="3962400"/>
          </a:xfrm>
        </p:spPr>
        <p:txBody>
          <a:bodyPr numCol="2">
            <a:noAutofit/>
          </a:bodyPr>
          <a:lstStyle/>
          <a:p>
            <a:pPr marL="0" lvl="0" indent="0">
              <a:lnSpc>
                <a:spcPct val="100000"/>
              </a:lnSpc>
              <a:spcAft>
                <a:spcPts val="1000"/>
              </a:spcAft>
              <a:buNone/>
            </a:pPr>
            <a:r>
              <a:rPr lang="de-DE" sz="1800" b="1" dirty="0">
                <a:solidFill>
                  <a:srgbClr val="007575"/>
                </a:solidFill>
                <a:ea typeface="DINPro-Regular"/>
                <a:cs typeface="Times New Roman" panose="02020603050405020304" pitchFamily="18" charset="0"/>
              </a:rPr>
              <a:t>Durch die A</a:t>
            </a:r>
            <a:r>
              <a:rPr lang="de-DE" sz="1800" b="1" noProof="0" dirty="0" err="1">
                <a:solidFill>
                  <a:srgbClr val="007575"/>
                </a:solidFill>
                <a:effectLst/>
                <a:latin typeface="Arial" panose="020B0604020202020204" pitchFamily="34" charset="0"/>
                <a:ea typeface="DINPro-Regular"/>
                <a:cs typeface="Times New Roman" panose="02020603050405020304" pitchFamily="18" charset="0"/>
              </a:rPr>
              <a:t>neignung</a:t>
            </a:r>
            <a:r>
              <a:rPr lang="de-DE" sz="1800" b="1" noProof="0" dirty="0">
                <a:solidFill>
                  <a:srgbClr val="007575"/>
                </a:solidFill>
                <a:effectLst/>
                <a:latin typeface="Arial" panose="020B0604020202020204" pitchFamily="34" charset="0"/>
                <a:ea typeface="DINPro-Regular"/>
                <a:cs typeface="Times New Roman" panose="02020603050405020304" pitchFamily="18" charset="0"/>
              </a:rPr>
              <a:t> von Wissen über Feuchtgebiete.</a:t>
            </a:r>
          </a:p>
          <a:p>
            <a:pPr lvl="1">
              <a:lnSpc>
                <a:spcPct val="100000"/>
              </a:lnSpc>
              <a:spcAft>
                <a:spcPts val="1000"/>
              </a:spcAft>
            </a:pPr>
            <a:r>
              <a:rPr lang="de-DE" sz="1400" noProof="0" dirty="0">
                <a:cs typeface="Times New Roman" panose="02020603050405020304" pitchFamily="18" charset="0"/>
              </a:rPr>
              <a:t>Es gibt </a:t>
            </a:r>
            <a:r>
              <a:rPr lang="de-DE" sz="1400" dirty="0">
                <a:cs typeface="Times New Roman" panose="02020603050405020304" pitchFamily="18" charset="0"/>
              </a:rPr>
              <a:t>viel</a:t>
            </a:r>
            <a:r>
              <a:rPr lang="de-DE" sz="1400" noProof="0" dirty="0">
                <a:cs typeface="Times New Roman" panose="02020603050405020304" pitchFamily="18" charset="0"/>
              </a:rPr>
              <a:t> zu lernen über die größten Bedrohungen für dieses wertvolle Ökosystem, etwa Entwässerung, Verschmutzung durch Abfall und Chemikalien und Bedrohung durch invasive Arten.</a:t>
            </a:r>
          </a:p>
          <a:p>
            <a:pPr marL="0" lvl="0" indent="0">
              <a:lnSpc>
                <a:spcPct val="100000"/>
              </a:lnSpc>
              <a:spcAft>
                <a:spcPts val="1000"/>
              </a:spcAft>
              <a:buNone/>
            </a:pPr>
            <a:endParaRPr lang="de-DE" sz="1800" b="1" dirty="0">
              <a:solidFill>
                <a:srgbClr val="007575"/>
              </a:solidFill>
              <a:ea typeface="Times New Roman" panose="02020603050405020304" pitchFamily="18" charset="0"/>
              <a:cs typeface="Times New Roman" panose="02020603050405020304" pitchFamily="18" charset="0"/>
            </a:endParaRPr>
          </a:p>
          <a:p>
            <a:pPr marL="0" lvl="0" indent="0">
              <a:lnSpc>
                <a:spcPct val="100000"/>
              </a:lnSpc>
              <a:spcAft>
                <a:spcPts val="1000"/>
              </a:spcAft>
              <a:buNone/>
            </a:pPr>
            <a:endParaRPr lang="de-DE" sz="1800" b="1" dirty="0">
              <a:solidFill>
                <a:srgbClr val="007575"/>
              </a:solidFill>
              <a:ea typeface="Times New Roman" panose="02020603050405020304" pitchFamily="18" charset="0"/>
              <a:cs typeface="Times New Roman" panose="02020603050405020304" pitchFamily="18" charset="0"/>
            </a:endParaRPr>
          </a:p>
          <a:p>
            <a:pPr marL="0" lvl="0" indent="0">
              <a:lnSpc>
                <a:spcPct val="100000"/>
              </a:lnSpc>
              <a:spcAft>
                <a:spcPts val="1000"/>
              </a:spcAft>
              <a:buNone/>
            </a:pPr>
            <a:endParaRPr lang="de-DE" sz="1800" b="1" dirty="0">
              <a:solidFill>
                <a:srgbClr val="007575"/>
              </a:solidFill>
              <a:ea typeface="Times New Roman" panose="02020603050405020304" pitchFamily="18" charset="0"/>
              <a:cs typeface="Times New Roman" panose="02020603050405020304" pitchFamily="18" charset="0"/>
            </a:endParaRPr>
          </a:p>
          <a:p>
            <a:pPr marL="0" lvl="0" indent="0">
              <a:lnSpc>
                <a:spcPct val="100000"/>
              </a:lnSpc>
              <a:spcAft>
                <a:spcPts val="1000"/>
              </a:spcAft>
              <a:buNone/>
            </a:pPr>
            <a:r>
              <a:rPr lang="de-DE" sz="1800" b="1" dirty="0">
                <a:solidFill>
                  <a:srgbClr val="007575"/>
                </a:solidFill>
                <a:ea typeface="Times New Roman" panose="02020603050405020304" pitchFamily="18" charset="0"/>
                <a:cs typeface="Times New Roman" panose="02020603050405020304" pitchFamily="18" charset="0"/>
              </a:rPr>
              <a:t>Durch einen umweltbewussten Umgang mit Ressourcen</a:t>
            </a: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a:t>
            </a:r>
          </a:p>
          <a:p>
            <a:pPr lvl="1">
              <a:lnSpc>
                <a:spcPct val="100000"/>
              </a:lnSpc>
              <a:spcAft>
                <a:spcPts val="1000"/>
              </a:spcAft>
            </a:pPr>
            <a:r>
              <a:rPr lang="de-DE" sz="1400" dirty="0">
                <a:ea typeface="Times New Roman" panose="02020603050405020304" pitchFamily="18" charset="0"/>
                <a:cs typeface="Times New Roman" panose="02020603050405020304" pitchFamily="18" charset="0"/>
              </a:rPr>
              <a:t>Ein sparsamer Umgang mit Wasser und eine richtige Müllentsorgung kommen Feuchtgebieten genauso zugute wie eine Ernährungsweise mit geringeren Umweltauswirkungen. Außerdem sollten Produkte mit giftigen Inhaltsstoffen vermieden werden, die in Feuchtgebiete gespült werden könnten.</a:t>
            </a:r>
          </a:p>
          <a:p>
            <a:pPr marL="457200" lvl="1" indent="0">
              <a:lnSpc>
                <a:spcPct val="100000"/>
              </a:lnSpc>
              <a:spcAft>
                <a:spcPts val="1000"/>
              </a:spcAft>
              <a:buNone/>
            </a:pPr>
            <a:endParaRPr lang="de-DE" sz="1400" noProof="0" dirty="0">
              <a:solidFill>
                <a:srgbClr val="000000"/>
              </a:solidFill>
              <a:effectLst/>
              <a:latin typeface="Arial" panose="020B0604020202020204" pitchFamily="34" charset="0"/>
              <a:ea typeface="DINPro-Regular"/>
              <a:cs typeface="Times New Roman" panose="02020603050405020304" pitchFamily="18" charset="0"/>
            </a:endParaRPr>
          </a:p>
          <a:p>
            <a:pPr marL="0" indent="0">
              <a:lnSpc>
                <a:spcPct val="100000"/>
              </a:lnSpc>
              <a:buNone/>
            </a:pPr>
            <a:endParaRPr lang="de-DE" sz="1800" noProof="0" dirty="0"/>
          </a:p>
        </p:txBody>
      </p:sp>
      <p:sp>
        <p:nvSpPr>
          <p:cNvPr id="4" name="Rectangle 3"/>
          <p:cNvSpPr/>
          <p:nvPr/>
        </p:nvSpPr>
        <p:spPr>
          <a:xfrm>
            <a:off x="797168" y="1201058"/>
            <a:ext cx="9902093" cy="646331"/>
          </a:xfrm>
          <a:prstGeom prst="rect">
            <a:avLst/>
          </a:prstGeom>
        </p:spPr>
        <p:txBody>
          <a:bodyPr wrap="square">
            <a:spAutoFit/>
          </a:bodyPr>
          <a:lstStyle/>
          <a:p>
            <a:pPr>
              <a:spcAft>
                <a:spcPts val="1000"/>
              </a:spcAft>
            </a:pPr>
            <a:r>
              <a:rPr lang="de-DE" b="1" dirty="0">
                <a:latin typeface="Arial" panose="020B0604020202020204" pitchFamily="34" charset="0"/>
                <a:ea typeface="Times New Roman" panose="02020603050405020304" pitchFamily="18" charset="0"/>
                <a:cs typeface="Times New Roman" panose="02020603050405020304" pitchFamily="18" charset="0"/>
              </a:rPr>
              <a:t>Persönliche Entscheidungen können so getroffen werden, dass der Verlust und die Schädigung von Feuchtgebieten minimiert wird</a:t>
            </a:r>
          </a:p>
        </p:txBody>
      </p:sp>
    </p:spTree>
    <p:extLst>
      <p:ext uri="{BB962C8B-B14F-4D97-AF65-F5344CB8AC3E}">
        <p14:creationId xmlns:p14="http://schemas.microsoft.com/office/powerpoint/2010/main" val="2765102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80D080-305D-5BE1-84C0-684ADFF3D64F}"/>
              </a:ext>
            </a:extLst>
          </p:cNvPr>
          <p:cNvSpPr>
            <a:spLocks noGrp="1"/>
          </p:cNvSpPr>
          <p:nvPr>
            <p:ph type="title"/>
          </p:nvPr>
        </p:nvSpPr>
        <p:spPr/>
        <p:txBody>
          <a:bodyPr/>
          <a:lstStyle/>
          <a:p>
            <a:r>
              <a:rPr lang="de-DE" noProof="0" dirty="0"/>
              <a:t>Überzeugungskräftig kommunizieren</a:t>
            </a:r>
          </a:p>
        </p:txBody>
      </p:sp>
      <p:sp>
        <p:nvSpPr>
          <p:cNvPr id="3" name="Espace réservé du contenu 2">
            <a:extLst>
              <a:ext uri="{FF2B5EF4-FFF2-40B4-BE49-F238E27FC236}">
                <a16:creationId xmlns:a16="http://schemas.microsoft.com/office/drawing/2014/main" id="{0080CAEF-37D4-543B-AE63-B4F95393D05D}"/>
              </a:ext>
            </a:extLst>
          </p:cNvPr>
          <p:cNvSpPr>
            <a:spLocks noGrp="1"/>
          </p:cNvSpPr>
          <p:nvPr>
            <p:ph idx="1"/>
          </p:nvPr>
        </p:nvSpPr>
        <p:spPr>
          <a:xfrm>
            <a:off x="909515" y="1523999"/>
            <a:ext cx="10350500" cy="4336869"/>
          </a:xfrm>
        </p:spPr>
        <p:txBody>
          <a:bodyPr numCol="2">
            <a:noAutofit/>
          </a:bodyPr>
          <a:lstStyle/>
          <a:p>
            <a:pPr marL="0" lvl="0" indent="0">
              <a:lnSpc>
                <a:spcPct val="100000"/>
              </a:lnSpc>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Champion für Feuchtgebiete werden.</a:t>
            </a:r>
            <a:endParaRPr lang="de-DE" sz="1800"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endParaRPr>
          </a:p>
          <a:p>
            <a:pPr marL="684000">
              <a:lnSpc>
                <a:spcPct val="100000"/>
              </a:lnSpc>
            </a:pPr>
            <a:r>
              <a:rPr lang="de-DE" sz="1400" dirty="0">
                <a:ea typeface="Times New Roman" panose="02020603050405020304" pitchFamily="18" charset="0"/>
                <a:cs typeface="Times New Roman" panose="02020603050405020304" pitchFamily="18" charset="0"/>
              </a:rPr>
              <a:t>Champions setzen sich für den Schutz von lokalen Feuchtgebieten und für die Wiederherstellung bereits geschädigter Feuchtgebiete ein.</a:t>
            </a:r>
            <a:endParaRPr lang="de-DE" sz="1400" noProof="0" dirty="0">
              <a:effectLst/>
              <a:latin typeface="Arial" panose="020B0604020202020204" pitchFamily="34" charset="0"/>
              <a:ea typeface="Times New Roman" panose="02020603050405020304" pitchFamily="18" charset="0"/>
              <a:cs typeface="Times New Roman" panose="02020603050405020304" pitchFamily="18" charset="0"/>
            </a:endParaRPr>
          </a:p>
          <a:p>
            <a:pPr marL="0" lvl="0" indent="0">
              <a:lnSpc>
                <a:spcPct val="100000"/>
              </a:lnSpc>
              <a:buNone/>
            </a:pPr>
            <a:r>
              <a:rPr lang="de-DE" sz="1800" b="1" noProof="0" dirty="0" err="1">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Social</a:t>
            </a: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 Media nutzen, um auf Feuchtgebiete </a:t>
            </a:r>
            <a:r>
              <a:rPr lang="de-DE" sz="1800" b="1" dirty="0">
                <a:solidFill>
                  <a:srgbClr val="007575"/>
                </a:solidFill>
                <a:ea typeface="Times New Roman" panose="02020603050405020304" pitchFamily="18" charset="0"/>
                <a:cs typeface="Times New Roman" panose="02020603050405020304" pitchFamily="18" charset="0"/>
              </a:rPr>
              <a:t>a</a:t>
            </a:r>
            <a:r>
              <a:rPr lang="de-DE" sz="1800" b="1" noProof="0" dirty="0" err="1">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ufmerksam</a:t>
            </a: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 zu machen.</a:t>
            </a:r>
          </a:p>
          <a:p>
            <a:pPr marL="684000">
              <a:lnSpc>
                <a:spcPct val="100000"/>
              </a:lnSpc>
            </a:pPr>
            <a:r>
              <a:rPr lang="de-DE" sz="1400" dirty="0">
                <a:ea typeface="Times New Roman" panose="02020603050405020304" pitchFamily="18" charset="0"/>
                <a:cs typeface="Times New Roman" panose="02020603050405020304" pitchFamily="18" charset="0"/>
              </a:rPr>
              <a:t>Der</a:t>
            </a: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 </a:t>
            </a:r>
            <a:r>
              <a:rPr lang="de-DE" sz="1400" dirty="0">
                <a:ea typeface="Times New Roman" panose="02020603050405020304" pitchFamily="18" charset="0"/>
                <a:cs typeface="Times New Roman" panose="02020603050405020304" pitchFamily="18" charset="0"/>
              </a:rPr>
              <a:t>Weltfeuchtgebietstag kann auf Twitter, Instagram, Facebook und anderen Social Media Plattformen mit den Hashtags #</a:t>
            </a:r>
            <a:r>
              <a:rPr lang="de-DE" sz="1400" dirty="0" err="1">
                <a:ea typeface="Times New Roman" panose="02020603050405020304" pitchFamily="18" charset="0"/>
                <a:cs typeface="Times New Roman" panose="02020603050405020304" pitchFamily="18" charset="0"/>
              </a:rPr>
              <a:t>GenerationRestoration</a:t>
            </a:r>
            <a:r>
              <a:rPr lang="de-DE" sz="1400" dirty="0">
                <a:ea typeface="Times New Roman" panose="02020603050405020304" pitchFamily="18" charset="0"/>
                <a:cs typeface="Times New Roman" panose="02020603050405020304" pitchFamily="18" charset="0"/>
              </a:rPr>
              <a:t> #</a:t>
            </a:r>
            <a:r>
              <a:rPr lang="de-DE" sz="1400" dirty="0" err="1">
                <a:ea typeface="Times New Roman" panose="02020603050405020304" pitchFamily="18" charset="0"/>
                <a:cs typeface="Times New Roman" panose="02020603050405020304" pitchFamily="18" charset="0"/>
              </a:rPr>
              <a:t>ForWetlands</a:t>
            </a:r>
            <a:r>
              <a:rPr lang="de-DE" sz="1400" dirty="0">
                <a:ea typeface="Times New Roman" panose="02020603050405020304" pitchFamily="18" charset="0"/>
                <a:cs typeface="Times New Roman" panose="02020603050405020304" pitchFamily="18" charset="0"/>
              </a:rPr>
              <a:t> und #</a:t>
            </a:r>
            <a:r>
              <a:rPr lang="de-DE" sz="1400" dirty="0" err="1">
                <a:ea typeface="Times New Roman" panose="02020603050405020304" pitchFamily="18" charset="0"/>
                <a:cs typeface="Times New Roman" panose="02020603050405020304" pitchFamily="18" charset="0"/>
              </a:rPr>
              <a:t>WorldWetlandsDay</a:t>
            </a:r>
            <a:r>
              <a:rPr lang="de-DE" sz="1400" dirty="0">
                <a:ea typeface="Times New Roman" panose="02020603050405020304" pitchFamily="18" charset="0"/>
                <a:cs typeface="Times New Roman" panose="02020603050405020304" pitchFamily="18" charset="0"/>
              </a:rPr>
              <a:t> geteilt werden.</a:t>
            </a:r>
            <a:endParaRPr lang="de-DE" sz="1400" noProof="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nSpc>
                <a:spcPct val="100000"/>
              </a:lnSpc>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Ausflüge in Feuchtgebiete machen und sehen, wo Wiederherstellung nötig ist.</a:t>
            </a:r>
          </a:p>
          <a:p>
            <a:pPr marL="684000">
              <a:lnSpc>
                <a:spcPct val="100000"/>
              </a:lnSpc>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Vor Ort lässt sich gut überlegen, was das Feuchtgebiet für die Gegend leistet, und ob es </a:t>
            </a:r>
            <a:r>
              <a:rPr lang="de-DE" sz="1400" dirty="0">
                <a:ea typeface="Times New Roman" panose="02020603050405020304" pitchFamily="18" charset="0"/>
                <a:cs typeface="Times New Roman" panose="02020603050405020304" pitchFamily="18" charset="0"/>
              </a:rPr>
              <a:t>geschädigt</a:t>
            </a: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 ist.</a:t>
            </a:r>
          </a:p>
          <a:p>
            <a:pPr marL="0" lv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Veranstaltungen organisieren, um die Wiederherstellung von Feuchtgebieten zu unterstützen.</a:t>
            </a:r>
          </a:p>
          <a:p>
            <a:pPr marL="684000">
              <a:lnSpc>
                <a:spcPct val="100000"/>
              </a:lnSpc>
              <a:spcAft>
                <a:spcPts val="1000"/>
              </a:spcAft>
            </a:pPr>
            <a:r>
              <a:rPr lang="de-DE" sz="1400" dirty="0">
                <a:ea typeface="Times New Roman" panose="02020603050405020304" pitchFamily="18" charset="0"/>
                <a:cs typeface="Times New Roman" panose="02020603050405020304" pitchFamily="18" charset="0"/>
              </a:rPr>
              <a:t>Ein Aktionstag kann dabei helfen, Unterstützung für die Wiederherstellung eines örtlichen Feuchtgebietes zu gewinnen. </a:t>
            </a:r>
            <a:r>
              <a:rPr lang="de-DE" sz="1400" dirty="0" err="1">
                <a:ea typeface="Times New Roman" panose="02020603050405020304" pitchFamily="18" charset="0"/>
                <a:cs typeface="Times New Roman" panose="02020603050405020304" pitchFamily="18" charset="0"/>
              </a:rPr>
              <a:t>Feuchtgebietsexpert</a:t>
            </a:r>
            <a:r>
              <a:rPr lang="de-DE" sz="1400" dirty="0">
                <a:ea typeface="Times New Roman" panose="02020603050405020304" pitchFamily="18" charset="0"/>
                <a:cs typeface="Times New Roman" panose="02020603050405020304" pitchFamily="18" charset="0"/>
              </a:rPr>
              <a:t>*innen und Anwohner*innen, die von den Feuchtgebieten abhängig sind, können dabei helfen zu unterstreichen, warum die Wiederherstellung wichtig ist.</a:t>
            </a:r>
            <a:endParaRPr lang="de-DE" sz="1800" noProof="0" dirty="0"/>
          </a:p>
          <a:p>
            <a:pPr>
              <a:lnSpc>
                <a:spcPct val="100000"/>
              </a:lnSpc>
            </a:pPr>
            <a:endParaRPr lang="de-DE" sz="1800" noProof="0" dirty="0"/>
          </a:p>
        </p:txBody>
      </p:sp>
    </p:spTree>
    <p:extLst>
      <p:ext uri="{BB962C8B-B14F-4D97-AF65-F5344CB8AC3E}">
        <p14:creationId xmlns:p14="http://schemas.microsoft.com/office/powerpoint/2010/main" val="3369335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411482-B87C-37B1-84BC-DA8FD556A9D2}"/>
              </a:ext>
            </a:extLst>
          </p:cNvPr>
          <p:cNvSpPr>
            <a:spLocks noGrp="1"/>
          </p:cNvSpPr>
          <p:nvPr>
            <p:ph type="title"/>
          </p:nvPr>
        </p:nvSpPr>
        <p:spPr/>
        <p:txBody>
          <a:bodyPr/>
          <a:lstStyle/>
          <a:p>
            <a:r>
              <a:rPr lang="de-DE" noProof="0" dirty="0"/>
              <a:t>Tatkräftiger Einsatz</a:t>
            </a:r>
          </a:p>
        </p:txBody>
      </p:sp>
      <p:sp>
        <p:nvSpPr>
          <p:cNvPr id="3" name="Espace réservé du contenu 2">
            <a:extLst>
              <a:ext uri="{FF2B5EF4-FFF2-40B4-BE49-F238E27FC236}">
                <a16:creationId xmlns:a16="http://schemas.microsoft.com/office/drawing/2014/main" id="{F9B3CC22-A2DB-263A-8238-C056010B26B8}"/>
              </a:ext>
            </a:extLst>
          </p:cNvPr>
          <p:cNvSpPr>
            <a:spLocks noGrp="1"/>
          </p:cNvSpPr>
          <p:nvPr>
            <p:ph idx="1"/>
          </p:nvPr>
        </p:nvSpPr>
        <p:spPr>
          <a:xfrm>
            <a:off x="893885" y="2023036"/>
            <a:ext cx="10350500" cy="4245842"/>
          </a:xfrm>
        </p:spPr>
        <p:txBody>
          <a:bodyPr numCol="2">
            <a:noAutofit/>
          </a:bodyPr>
          <a:lstStyle/>
          <a:p>
            <a:pPr>
              <a:lnSpc>
                <a:spcPct val="100000"/>
              </a:lnSpc>
              <a:spcAft>
                <a:spcPts val="1000"/>
              </a:spcAft>
              <a:buNone/>
            </a:pPr>
            <a:r>
              <a:rPr lang="de-DE" sz="1800" b="1" dirty="0">
                <a:solidFill>
                  <a:srgbClr val="007575"/>
                </a:solidFill>
                <a:ea typeface="Times New Roman" panose="02020603050405020304" pitchFamily="18" charset="0"/>
                <a:cs typeface="Times New Roman" panose="02020603050405020304" pitchFamily="18" charset="0"/>
              </a:rPr>
              <a:t>Interesse wecken für Feuchtgebiete</a:t>
            </a: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 </a:t>
            </a:r>
          </a:p>
          <a:p>
            <a:pPr marL="684000">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Lokale, regionale und nationale Behörden können dazu ermutigt werden, lokale Feuchtgebiete zu schützen und </a:t>
            </a:r>
            <a:r>
              <a:rPr lang="de-DE" sz="1400" dirty="0">
                <a:ea typeface="Times New Roman" panose="02020603050405020304" pitchFamily="18" charset="0"/>
                <a:cs typeface="Times New Roman" panose="02020603050405020304" pitchFamily="18" charset="0"/>
              </a:rPr>
              <a:t>bereits geschädigte</a:t>
            </a: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 wiederherzustellen.</a:t>
            </a:r>
          </a:p>
          <a:p>
            <a:pPr marL="11113" indent="-11113">
              <a:lnSpc>
                <a:spcPct val="100000"/>
              </a:lnSpc>
              <a:buNone/>
            </a:pPr>
            <a:r>
              <a:rPr lang="de-DE" sz="1800" b="1" dirty="0" err="1">
                <a:solidFill>
                  <a:srgbClr val="007575"/>
                </a:solidFill>
                <a:cs typeface="Times New Roman" panose="02020603050405020304" pitchFamily="18" charset="0"/>
              </a:rPr>
              <a:t>Cleanup</a:t>
            </a:r>
            <a:r>
              <a:rPr lang="de-DE" sz="1800" b="1" dirty="0">
                <a:solidFill>
                  <a:srgbClr val="007575"/>
                </a:solidFill>
                <a:cs typeface="Times New Roman" panose="02020603050405020304" pitchFamily="18" charset="0"/>
              </a:rPr>
              <a:t>-Tag in einem Feuchtgebiet</a:t>
            </a:r>
          </a:p>
          <a:p>
            <a:pPr marL="684000">
              <a:lnSpc>
                <a:spcPct val="100000"/>
              </a:lnSpc>
              <a:spcAft>
                <a:spcPts val="1000"/>
              </a:spcAft>
            </a:pPr>
            <a:r>
              <a:rPr lang="de-DE" sz="1400" noProof="0" dirty="0">
                <a:cs typeface="Times New Roman" panose="02020603050405020304" pitchFamily="18" charset="0"/>
              </a:rPr>
              <a:t>Gemeinsam entfernen Menschen Schutt und Müll, der sich in dem Feuchtgebiet angesammelt hat.</a:t>
            </a:r>
          </a:p>
          <a:p>
            <a:pPr marL="11113" lvl="0" indent="-11113">
              <a:lnSpc>
                <a:spcPct val="100000"/>
              </a:lnSpc>
              <a:buNone/>
            </a:pPr>
            <a:r>
              <a:rPr lang="de-DE" sz="1800" b="1" noProof="0" dirty="0">
                <a:solidFill>
                  <a:srgbClr val="007575"/>
                </a:solidFill>
                <a:effectLst/>
                <a:latin typeface="Arial" panose="020B0604020202020204" pitchFamily="34" charset="0"/>
                <a:ea typeface="DINPro-Regular"/>
                <a:cs typeface="Times New Roman" panose="02020603050405020304" pitchFamily="18" charset="0"/>
              </a:rPr>
              <a:t>Direkte Beteiligung an einem örtlichen </a:t>
            </a:r>
            <a:r>
              <a:rPr lang="de-DE" sz="1800" b="1" dirty="0">
                <a:solidFill>
                  <a:srgbClr val="007575"/>
                </a:solidFill>
                <a:ea typeface="DINPro-Regular"/>
                <a:cs typeface="Times New Roman" panose="02020603050405020304" pitchFamily="18" charset="0"/>
              </a:rPr>
              <a:t>Wiederherstellung</a:t>
            </a:r>
            <a:r>
              <a:rPr lang="de-DE" sz="1800" b="1" noProof="0" dirty="0" err="1">
                <a:solidFill>
                  <a:srgbClr val="007575"/>
                </a:solidFill>
                <a:effectLst/>
                <a:latin typeface="Arial" panose="020B0604020202020204" pitchFamily="34" charset="0"/>
                <a:ea typeface="DINPro-Regular"/>
                <a:cs typeface="Times New Roman" panose="02020603050405020304" pitchFamily="18" charset="0"/>
              </a:rPr>
              <a:t>sprojekt</a:t>
            </a:r>
            <a:r>
              <a:rPr lang="de-DE" sz="1800" b="1" dirty="0">
                <a:solidFill>
                  <a:srgbClr val="007575"/>
                </a:solidFill>
                <a:ea typeface="DINPro-Regular"/>
                <a:cs typeface="Times New Roman" panose="02020603050405020304" pitchFamily="18" charset="0"/>
              </a:rPr>
              <a:t>.</a:t>
            </a:r>
            <a:endParaRPr lang="de-DE" sz="1800" b="1" noProof="0" dirty="0">
              <a:solidFill>
                <a:srgbClr val="007575"/>
              </a:solidFill>
              <a:effectLst/>
              <a:latin typeface="Arial" panose="020B0604020202020204" pitchFamily="34" charset="0"/>
              <a:ea typeface="DINPro-Regular"/>
              <a:cs typeface="Times New Roman" panose="02020603050405020304" pitchFamily="18" charset="0"/>
            </a:endParaRPr>
          </a:p>
          <a:p>
            <a:pPr marL="684000">
              <a:lnSpc>
                <a:spcPct val="100000"/>
              </a:lnSpc>
            </a:pPr>
            <a:r>
              <a:rPr lang="de-DE" sz="1400" dirty="0">
                <a:solidFill>
                  <a:srgbClr val="000000"/>
                </a:solidFill>
                <a:ea typeface="DINPro-Regular"/>
                <a:cs typeface="Times New Roman" panose="02020603050405020304" pitchFamily="18" charset="0"/>
              </a:rPr>
              <a:t>Interessierte können sich informieren </a:t>
            </a:r>
            <a:r>
              <a:rPr lang="de-DE" sz="1400" noProof="0" dirty="0">
                <a:solidFill>
                  <a:srgbClr val="000000"/>
                </a:solidFill>
                <a:effectLst/>
                <a:latin typeface="Arial" panose="020B0604020202020204" pitchFamily="34" charset="0"/>
                <a:ea typeface="DINPro-Regular"/>
                <a:cs typeface="Times New Roman" panose="02020603050405020304" pitchFamily="18" charset="0"/>
              </a:rPr>
              <a:t>und dafür sorgen, dass die </a:t>
            </a:r>
            <a:r>
              <a:rPr lang="de-DE" sz="1400" dirty="0" err="1">
                <a:solidFill>
                  <a:srgbClr val="000000"/>
                </a:solidFill>
                <a:ea typeface="DINPro-Regular"/>
                <a:cs typeface="Times New Roman" panose="02020603050405020304" pitchFamily="18" charset="0"/>
              </a:rPr>
              <a:t>Wiederherstellungs</a:t>
            </a:r>
            <a:r>
              <a:rPr lang="de-DE" sz="1400" noProof="0" dirty="0" err="1">
                <a:solidFill>
                  <a:srgbClr val="000000"/>
                </a:solidFill>
                <a:effectLst/>
                <a:latin typeface="Arial" panose="020B0604020202020204" pitchFamily="34" charset="0"/>
                <a:ea typeface="DINPro-Regular"/>
                <a:cs typeface="Times New Roman" panose="02020603050405020304" pitchFamily="18" charset="0"/>
              </a:rPr>
              <a:t>bemühungen</a:t>
            </a:r>
            <a:r>
              <a:rPr lang="de-DE" sz="1400" noProof="0" dirty="0">
                <a:solidFill>
                  <a:srgbClr val="000000"/>
                </a:solidFill>
                <a:effectLst/>
                <a:latin typeface="Arial" panose="020B0604020202020204" pitchFamily="34" charset="0"/>
                <a:ea typeface="DINPro-Regular"/>
                <a:cs typeface="Times New Roman" panose="02020603050405020304" pitchFamily="18" charset="0"/>
              </a:rPr>
              <a:t> den Bedürfnissen der lokalen Bevölkerung entsprechen.</a:t>
            </a:r>
          </a:p>
          <a:p>
            <a:pPr marL="11113" lvl="0" indent="-11113">
              <a:lnSpc>
                <a:spcPct val="100000"/>
              </a:lnSpc>
              <a:buNone/>
            </a:pPr>
            <a:r>
              <a:rPr lang="de-DE" sz="1800" b="1" noProof="0" dirty="0">
                <a:solidFill>
                  <a:srgbClr val="007575"/>
                </a:solidFill>
                <a:effectLst/>
                <a:latin typeface="Arial" panose="020B0604020202020204" pitchFamily="34" charset="0"/>
                <a:ea typeface="DINPro-Regular"/>
                <a:cs typeface="Times New Roman" panose="02020603050405020304" pitchFamily="18" charset="0"/>
              </a:rPr>
              <a:t>Hinzufügen von Veranstaltungen auf der Webseite des Ramsar Sekretariats.</a:t>
            </a:r>
          </a:p>
          <a:p>
            <a:pPr marL="684000">
              <a:lnSpc>
                <a:spcPct val="100000"/>
              </a:lnSpc>
            </a:pPr>
            <a:r>
              <a:rPr lang="de-DE" sz="1400" dirty="0" err="1">
                <a:solidFill>
                  <a:srgbClr val="000000"/>
                </a:solidFill>
                <a:ea typeface="DINPro-Regular"/>
                <a:cs typeface="Times New Roman" panose="02020603050405020304" pitchFamily="18" charset="0"/>
              </a:rPr>
              <a:t>Ramsar‘s</a:t>
            </a:r>
            <a:r>
              <a:rPr lang="de-DE" sz="1400" dirty="0">
                <a:solidFill>
                  <a:srgbClr val="000000"/>
                </a:solidFill>
                <a:ea typeface="DINPro-Regular"/>
                <a:cs typeface="Times New Roman" panose="02020603050405020304" pitchFamily="18" charset="0"/>
              </a:rPr>
              <a:t> interaktive Onlinekarte zeigt, wo auf der Welt welche Veranstaltungen zum Weltfeuchtgebietstag stattfinden. </a:t>
            </a:r>
          </a:p>
          <a:p>
            <a:pPr marL="11113" indent="-11113">
              <a:lnSpc>
                <a:spcPct val="100000"/>
              </a:lnSpc>
              <a:buNone/>
            </a:pPr>
            <a:r>
              <a:rPr lang="de-DE" sz="1800" b="1" dirty="0">
                <a:solidFill>
                  <a:srgbClr val="007575"/>
                </a:solidFill>
                <a:cs typeface="Times New Roman" panose="02020603050405020304" pitchFamily="18" charset="0"/>
              </a:rPr>
              <a:t>Fotos von Wiederherstellungsprojekten teilen.</a:t>
            </a:r>
          </a:p>
          <a:p>
            <a:pPr marL="684000" indent="-222250">
              <a:lnSpc>
                <a:spcPct val="100000"/>
              </a:lnSpc>
            </a:pPr>
            <a:r>
              <a:rPr lang="de-DE" sz="1400" dirty="0">
                <a:solidFill>
                  <a:srgbClr val="000000"/>
                </a:solidFill>
                <a:ea typeface="DINPro-Regular"/>
                <a:cs typeface="Times New Roman" panose="02020603050405020304" pitchFamily="18" charset="0"/>
              </a:rPr>
              <a:t>Eine </a:t>
            </a:r>
            <a:r>
              <a:rPr lang="de-DE" sz="1400" noProof="0" dirty="0">
                <a:solidFill>
                  <a:srgbClr val="000000"/>
                </a:solidFill>
                <a:effectLst/>
                <a:latin typeface="Arial" panose="020B0604020202020204" pitchFamily="34" charset="0"/>
                <a:ea typeface="DINPro-Regular"/>
                <a:cs typeface="Times New Roman" panose="02020603050405020304" pitchFamily="18" charset="0"/>
              </a:rPr>
              <a:t>Galerie auf der Ramsar Webseite zeigt, wo auf der Welt Feuchtgebietswiederherstellungen stattfinden, und möchte damit zu weiteren Projekten inspirieren.</a:t>
            </a:r>
          </a:p>
          <a:p>
            <a:pPr>
              <a:lnSpc>
                <a:spcPct val="100000"/>
              </a:lnSpc>
            </a:pPr>
            <a:endParaRPr lang="de-DE" sz="1800" noProof="0" dirty="0"/>
          </a:p>
        </p:txBody>
      </p:sp>
      <p:sp>
        <p:nvSpPr>
          <p:cNvPr id="4" name="Rectangle 3"/>
          <p:cNvSpPr/>
          <p:nvPr/>
        </p:nvSpPr>
        <p:spPr>
          <a:xfrm>
            <a:off x="836245" y="1229808"/>
            <a:ext cx="9519139" cy="646331"/>
          </a:xfrm>
          <a:prstGeom prst="rect">
            <a:avLst/>
          </a:prstGeom>
        </p:spPr>
        <p:txBody>
          <a:bodyPr wrap="square">
            <a:spAutoFit/>
          </a:bodyPr>
          <a:lstStyle/>
          <a:p>
            <a:pPr>
              <a:spcAft>
                <a:spcPts val="1000"/>
              </a:spcAft>
            </a:pPr>
            <a:r>
              <a:rPr lang="de-DE" b="1" dirty="0">
                <a:latin typeface="Arial" panose="020B0604020202020204" pitchFamily="34" charset="0"/>
                <a:ea typeface="Times New Roman" panose="02020603050405020304" pitchFamily="18" charset="0"/>
                <a:cs typeface="Times New Roman" panose="02020603050405020304" pitchFamily="18" charset="0"/>
              </a:rPr>
              <a:t>Jeder Einzelne kann Veränderung herbeiführen und Feuchtgebietswiederherstellungen unterstützen</a:t>
            </a:r>
            <a:r>
              <a:rPr lang="de-DE" dirty="0">
                <a:latin typeface="Arial" panose="020B0604020202020204" pitchFamily="34" charset="0"/>
                <a:ea typeface="Times New Roman" panose="02020603050405020304" pitchFamily="18" charset="0"/>
                <a:cs typeface="Times New Roman" panose="02020603050405020304" pitchFamily="18" charset="0"/>
              </a:rPr>
              <a:t>. Lokal, regional oder national:</a:t>
            </a:r>
          </a:p>
        </p:txBody>
      </p:sp>
    </p:spTree>
    <p:extLst>
      <p:ext uri="{BB962C8B-B14F-4D97-AF65-F5344CB8AC3E}">
        <p14:creationId xmlns:p14="http://schemas.microsoft.com/office/powerpoint/2010/main" val="2441479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15F843-A92F-BB98-35CB-42F1E99C821D}"/>
              </a:ext>
            </a:extLst>
          </p:cNvPr>
          <p:cNvSpPr>
            <a:spLocks noGrp="1"/>
          </p:cNvSpPr>
          <p:nvPr>
            <p:ph type="title"/>
          </p:nvPr>
        </p:nvSpPr>
        <p:spPr>
          <a:xfrm>
            <a:off x="638512" y="3407979"/>
            <a:ext cx="10515600" cy="1325563"/>
          </a:xfrm>
        </p:spPr>
        <p:txBody>
          <a:bodyPr>
            <a:normAutofit fontScale="90000"/>
          </a:bodyPr>
          <a:lstStyle/>
          <a:p>
            <a:r>
              <a:rPr lang="de-DE" sz="4000" b="1" noProof="0" dirty="0">
                <a:latin typeface="Arial" panose="020B0604020202020204" pitchFamily="34" charset="0"/>
                <a:cs typeface="Arial" panose="020B0604020202020204" pitchFamily="34" charset="0"/>
              </a:rPr>
              <a:t>Die Wiederherstellung von Feuchtgebieten liegt in </a:t>
            </a:r>
            <a:r>
              <a:rPr lang="de-DE" dirty="0"/>
              <a:t>den</a:t>
            </a:r>
            <a:r>
              <a:rPr lang="de-DE" sz="4000" b="1" noProof="0" dirty="0">
                <a:latin typeface="Arial" panose="020B0604020202020204" pitchFamily="34" charset="0"/>
                <a:cs typeface="Arial" panose="020B0604020202020204" pitchFamily="34" charset="0"/>
              </a:rPr>
              <a:t> Händen jedes Einzelnen!</a:t>
            </a:r>
            <a:br>
              <a:rPr lang="de-DE" sz="4000" b="1" noProof="0" dirty="0">
                <a:latin typeface="Arial" panose="020B0604020202020204" pitchFamily="34" charset="0"/>
                <a:cs typeface="Arial" panose="020B0604020202020204" pitchFamily="34" charset="0"/>
              </a:rPr>
            </a:br>
            <a:br>
              <a:rPr lang="de-DE" sz="4000" b="1" noProof="0" dirty="0">
                <a:latin typeface="Arial" panose="020B0604020202020204" pitchFamily="34" charset="0"/>
                <a:cs typeface="Arial" panose="020B0604020202020204" pitchFamily="34" charset="0"/>
              </a:rPr>
            </a:br>
            <a:r>
              <a:rPr lang="de-DE" sz="4000" b="1" noProof="0" dirty="0">
                <a:latin typeface="Arial" panose="020B0604020202020204" pitchFamily="34" charset="0"/>
                <a:cs typeface="Arial" panose="020B0604020202020204" pitchFamily="34" charset="0"/>
              </a:rPr>
              <a:t>Vielen Dank!</a:t>
            </a:r>
            <a:br>
              <a:rPr lang="de-DE" sz="4000" b="1" noProof="0" dirty="0">
                <a:latin typeface="Arial" panose="020B0604020202020204" pitchFamily="34" charset="0"/>
                <a:cs typeface="Arial" panose="020B0604020202020204" pitchFamily="34" charset="0"/>
              </a:rPr>
            </a:br>
            <a:endParaRPr lang="de-DE" noProof="0" dirty="0"/>
          </a:p>
        </p:txBody>
      </p:sp>
      <p:pic>
        <p:nvPicPr>
          <p:cNvPr id="4" name="Image 3" descr="Une image contenant texte&#10;&#10;Description générée automatiquement">
            <a:extLst>
              <a:ext uri="{FF2B5EF4-FFF2-40B4-BE49-F238E27FC236}">
                <a16:creationId xmlns:a16="http://schemas.microsoft.com/office/drawing/2014/main" id="{D6C3D3CC-5AA8-7834-8D84-FE50849E6BBA}"/>
              </a:ext>
            </a:extLst>
          </p:cNvPr>
          <p:cNvPicPr>
            <a:picLocks noChangeAspect="1"/>
          </p:cNvPicPr>
          <p:nvPr/>
        </p:nvPicPr>
        <p:blipFill>
          <a:blip r:embed="rId2"/>
          <a:stretch>
            <a:fillRect/>
          </a:stretch>
        </p:blipFill>
        <p:spPr>
          <a:xfrm>
            <a:off x="638512" y="250058"/>
            <a:ext cx="3481543" cy="1558311"/>
          </a:xfrm>
          <a:prstGeom prst="rect">
            <a:avLst/>
          </a:prstGeom>
        </p:spPr>
      </p:pic>
    </p:spTree>
    <p:extLst>
      <p:ext uri="{BB962C8B-B14F-4D97-AF65-F5344CB8AC3E}">
        <p14:creationId xmlns:p14="http://schemas.microsoft.com/office/powerpoint/2010/main" val="3540950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E58434-19D0-75DC-8F8D-16A28B4D879A}"/>
              </a:ext>
            </a:extLst>
          </p:cNvPr>
          <p:cNvSpPr>
            <a:spLocks noGrp="1"/>
          </p:cNvSpPr>
          <p:nvPr>
            <p:ph type="title"/>
          </p:nvPr>
        </p:nvSpPr>
        <p:spPr/>
        <p:txBody>
          <a:bodyPr/>
          <a:lstStyle/>
          <a:p>
            <a:r>
              <a:rPr lang="de-DE" noProof="0" dirty="0"/>
              <a:t>Feuchtgebiete</a:t>
            </a:r>
          </a:p>
        </p:txBody>
      </p:sp>
      <p:sp>
        <p:nvSpPr>
          <p:cNvPr id="3" name="Espace réservé du contenu 2">
            <a:extLst>
              <a:ext uri="{FF2B5EF4-FFF2-40B4-BE49-F238E27FC236}">
                <a16:creationId xmlns:a16="http://schemas.microsoft.com/office/drawing/2014/main" id="{B4727CB7-36AC-9365-8BEC-FE6198CE720C}"/>
              </a:ext>
            </a:extLst>
          </p:cNvPr>
          <p:cNvSpPr>
            <a:spLocks noGrp="1"/>
          </p:cNvSpPr>
          <p:nvPr>
            <p:ph idx="1"/>
          </p:nvPr>
        </p:nvSpPr>
        <p:spPr>
          <a:xfrm>
            <a:off x="6099147" y="1782308"/>
            <a:ext cx="5054965" cy="4062699"/>
          </a:xfrm>
        </p:spPr>
        <p:txBody>
          <a:bodyPr>
            <a:noAutofit/>
          </a:bodyPr>
          <a:lstStyle/>
          <a:p>
            <a:pPr marL="0" indent="0">
              <a:lnSpc>
                <a:spcPct val="100000"/>
              </a:lnSpc>
              <a:spcAft>
                <a:spcPts val="1000"/>
              </a:spcAft>
              <a:buNone/>
            </a:pPr>
            <a:r>
              <a:rPr lang="de-DE" sz="1800" b="1" noProof="0" dirty="0">
                <a:solidFill>
                  <a:srgbClr val="007575"/>
                </a:solidFill>
                <a:ea typeface="Times New Roman" panose="02020603050405020304" pitchFamily="18" charset="0"/>
                <a:cs typeface="Times New Roman" panose="02020603050405020304" pitchFamily="18" charset="0"/>
              </a:rPr>
              <a:t>Arten von Feuchtgebieten</a:t>
            </a:r>
          </a:p>
          <a:p>
            <a:pPr marL="0" indent="0">
              <a:lnSpc>
                <a:spcPct val="100000"/>
              </a:lnSpc>
              <a:spcAft>
                <a:spcPts val="1000"/>
              </a:spcAft>
              <a:buNone/>
            </a:pPr>
            <a:r>
              <a:rPr lang="de-DE" sz="1800" b="1" noProof="0" dirty="0">
                <a:effectLst/>
                <a:latin typeface="Arial" panose="020B0604020202020204" pitchFamily="34" charset="0"/>
                <a:ea typeface="Times New Roman" panose="02020603050405020304" pitchFamily="18" charset="0"/>
                <a:cs typeface="Times New Roman" panose="02020603050405020304" pitchFamily="18" charset="0"/>
              </a:rPr>
              <a:t>Binnenfeuchtgebiete: </a:t>
            </a:r>
          </a:p>
          <a:p>
            <a:pPr>
              <a:lnSpc>
                <a:spcPct val="100000"/>
              </a:lnSpc>
              <a:spcAft>
                <a:spcPts val="1000"/>
              </a:spcAft>
            </a:pPr>
            <a:r>
              <a:rPr lang="de-DE" sz="1400" dirty="0">
                <a:ea typeface="Times New Roman" panose="02020603050405020304" pitchFamily="18" charset="0"/>
                <a:cs typeface="Times New Roman" panose="02020603050405020304" pitchFamily="18" charset="0"/>
              </a:rPr>
              <a:t>Moore</a:t>
            </a: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 Seen, Flüsse, Auen und Sümpfe</a:t>
            </a:r>
          </a:p>
          <a:p>
            <a:pPr marL="0" indent="0">
              <a:lnSpc>
                <a:spcPct val="100000"/>
              </a:lnSpc>
              <a:spcAft>
                <a:spcPts val="1000"/>
              </a:spcAft>
              <a:buNone/>
            </a:pPr>
            <a:r>
              <a:rPr lang="de-DE" sz="1800" b="1" noProof="0" dirty="0">
                <a:effectLst/>
                <a:latin typeface="Arial" panose="020B0604020202020204" pitchFamily="34" charset="0"/>
                <a:ea typeface="Times New Roman" panose="02020603050405020304" pitchFamily="18" charset="0"/>
                <a:cs typeface="Times New Roman" panose="02020603050405020304" pitchFamily="18" charset="0"/>
              </a:rPr>
              <a:t>Küstenfeuchtgebiete: </a:t>
            </a:r>
          </a:p>
          <a:p>
            <a:pPr>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Salzwiesen, Mündungsgebiete, </a:t>
            </a:r>
            <a:r>
              <a:rPr lang="de-DE" sz="1400" dirty="0">
                <a:ea typeface="Times New Roman" panose="02020603050405020304" pitchFamily="18" charset="0"/>
                <a:cs typeface="Times New Roman" panose="02020603050405020304" pitchFamily="18" charset="0"/>
              </a:rPr>
              <a:t>M</a:t>
            </a:r>
            <a:r>
              <a:rPr lang="de-DE" sz="1400" noProof="0" dirty="0" err="1">
                <a:effectLst/>
                <a:latin typeface="Arial" panose="020B0604020202020204" pitchFamily="34" charset="0"/>
                <a:ea typeface="Times New Roman" panose="02020603050405020304" pitchFamily="18" charset="0"/>
                <a:cs typeface="Times New Roman" panose="02020603050405020304" pitchFamily="18" charset="0"/>
              </a:rPr>
              <a:t>angroven</a:t>
            </a:r>
            <a:r>
              <a:rPr lang="de-DE" sz="1400" dirty="0">
                <a:ea typeface="Times New Roman" panose="02020603050405020304" pitchFamily="18" charset="0"/>
                <a:cs typeface="Times New Roman" panose="02020603050405020304" pitchFamily="18" charset="0"/>
              </a:rPr>
              <a:t>, Lagunen und Korallenriffe </a:t>
            </a:r>
          </a:p>
          <a:p>
            <a:pPr marL="0" indent="0">
              <a:lnSpc>
                <a:spcPct val="100000"/>
              </a:lnSpc>
              <a:spcAft>
                <a:spcPts val="1000"/>
              </a:spcAft>
              <a:buNone/>
            </a:pPr>
            <a:r>
              <a:rPr lang="de-DE" sz="1800" b="1" noProof="0" dirty="0">
                <a:effectLst/>
                <a:latin typeface="Arial" panose="020B0604020202020204" pitchFamily="34" charset="0"/>
                <a:ea typeface="Times New Roman" panose="02020603050405020304" pitchFamily="18" charset="0"/>
                <a:cs typeface="Times New Roman" panose="02020603050405020304" pitchFamily="18" charset="0"/>
              </a:rPr>
              <a:t>Menschengemachte Feuchtgebiete:</a:t>
            </a:r>
          </a:p>
          <a:p>
            <a:pPr>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Fischteiche, </a:t>
            </a:r>
            <a:r>
              <a:rPr lang="de-DE" sz="1400" dirty="0">
                <a:ea typeface="Times New Roman" panose="02020603050405020304" pitchFamily="18" charset="0"/>
                <a:cs typeface="Times New Roman" panose="02020603050405020304" pitchFamily="18" charset="0"/>
              </a:rPr>
              <a:t>R</a:t>
            </a:r>
            <a:r>
              <a:rPr lang="de-DE" sz="1400" noProof="0" dirty="0" err="1">
                <a:effectLst/>
                <a:latin typeface="Arial" panose="020B0604020202020204" pitchFamily="34" charset="0"/>
                <a:ea typeface="Times New Roman" panose="02020603050405020304" pitchFamily="18" charset="0"/>
                <a:cs typeface="Times New Roman" panose="02020603050405020304" pitchFamily="18" charset="0"/>
              </a:rPr>
              <a:t>eisfelder</a:t>
            </a:r>
            <a:r>
              <a:rPr lang="de-DE" sz="1400" dirty="0">
                <a:ea typeface="Times New Roman" panose="02020603050405020304" pitchFamily="18" charset="0"/>
                <a:cs typeface="Times New Roman" panose="02020603050405020304" pitchFamily="18" charset="0"/>
              </a:rPr>
              <a:t> und Salzpfannen</a:t>
            </a:r>
            <a:endParaRPr lang="de-DE" sz="1800" noProof="0" dirty="0"/>
          </a:p>
          <a:p>
            <a:pPr>
              <a:lnSpc>
                <a:spcPct val="100000"/>
              </a:lnSpc>
            </a:pPr>
            <a:endParaRPr lang="de-DE" sz="1800" noProof="0" dirty="0"/>
          </a:p>
        </p:txBody>
      </p:sp>
      <p:sp>
        <p:nvSpPr>
          <p:cNvPr id="4" name="Rectangle 3"/>
          <p:cNvSpPr/>
          <p:nvPr/>
        </p:nvSpPr>
        <p:spPr>
          <a:xfrm>
            <a:off x="972406" y="1207134"/>
            <a:ext cx="9143999" cy="369332"/>
          </a:xfrm>
          <a:prstGeom prst="rect">
            <a:avLst/>
          </a:prstGeom>
        </p:spPr>
        <p:txBody>
          <a:bodyPr wrap="square">
            <a:spAutoFit/>
          </a:bodyPr>
          <a:lstStyle/>
          <a:p>
            <a:pPr>
              <a:spcAft>
                <a:spcPts val="1000"/>
              </a:spcAft>
            </a:pPr>
            <a:r>
              <a:rPr lang="de-DE" dirty="0">
                <a:latin typeface="Arial" panose="020B0604020202020204" pitchFamily="34" charset="0"/>
                <a:ea typeface="Times New Roman" panose="02020603050405020304" pitchFamily="18" charset="0"/>
                <a:cs typeface="Times New Roman" panose="02020603050405020304" pitchFamily="18" charset="0"/>
              </a:rPr>
              <a:t>Landflächen, die permanent oder saisonal mit Wasser gesättigt oder geflutet sind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888" y="1790086"/>
            <a:ext cx="4911392" cy="3975094"/>
          </a:xfrm>
          <a:prstGeom prst="rect">
            <a:avLst/>
          </a:prstGeom>
        </p:spPr>
      </p:pic>
    </p:spTree>
    <p:extLst>
      <p:ext uri="{BB962C8B-B14F-4D97-AF65-F5344CB8AC3E}">
        <p14:creationId xmlns:p14="http://schemas.microsoft.com/office/powerpoint/2010/main" val="2742244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89B58A-E8CE-963B-5E8B-8942A51A1245}"/>
              </a:ext>
            </a:extLst>
          </p:cNvPr>
          <p:cNvSpPr>
            <a:spLocks noGrp="1"/>
          </p:cNvSpPr>
          <p:nvPr>
            <p:ph type="title"/>
          </p:nvPr>
        </p:nvSpPr>
        <p:spPr>
          <a:xfrm>
            <a:off x="638511" y="32784"/>
            <a:ext cx="11300939" cy="1108039"/>
          </a:xfrm>
        </p:spPr>
        <p:txBody>
          <a:bodyPr>
            <a:normAutofit/>
          </a:bodyPr>
          <a:lstStyle/>
          <a:p>
            <a:r>
              <a:rPr lang="de-DE" sz="3200" dirty="0"/>
              <a:t>Wiederherstellung von Feuchtgebieten: </a:t>
            </a:r>
            <a:br>
              <a:rPr lang="de-DE" sz="3200" dirty="0"/>
            </a:br>
            <a:r>
              <a:rPr lang="de-DE" sz="3200" dirty="0"/>
              <a:t>Warum drängt die Zeit?</a:t>
            </a:r>
            <a:endParaRPr lang="de-DE" sz="3200" noProof="0" dirty="0"/>
          </a:p>
        </p:txBody>
      </p:sp>
      <p:sp>
        <p:nvSpPr>
          <p:cNvPr id="3" name="Espace réservé du contenu 2">
            <a:extLst>
              <a:ext uri="{FF2B5EF4-FFF2-40B4-BE49-F238E27FC236}">
                <a16:creationId xmlns:a16="http://schemas.microsoft.com/office/drawing/2014/main" id="{FD061B1E-6B65-81E3-5182-16540934F27C}"/>
              </a:ext>
            </a:extLst>
          </p:cNvPr>
          <p:cNvSpPr>
            <a:spLocks noGrp="1"/>
          </p:cNvSpPr>
          <p:nvPr>
            <p:ph idx="1"/>
          </p:nvPr>
        </p:nvSpPr>
        <p:spPr>
          <a:xfrm>
            <a:off x="850900" y="1206059"/>
            <a:ext cx="7996886" cy="5020570"/>
          </a:xfrm>
        </p:spPr>
        <p:txBody>
          <a:bodyPr>
            <a:normAutofit/>
          </a:bodyPr>
          <a:lstStyle/>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Feuchtgebiete gehen dreimal schneller verloren als Wälder. </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lvl="1">
              <a:lnSpc>
                <a:spcPct val="100000"/>
              </a:lnSpc>
              <a:spcAft>
                <a:spcPts val="600"/>
              </a:spcAft>
            </a:pPr>
            <a:r>
              <a:rPr lang="de-DE" sz="14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Sie sind die am stärksten bedrohten Ökosysteme der Erde.</a:t>
            </a:r>
          </a:p>
          <a:p>
            <a:pPr lvl="1">
              <a:lnSpc>
                <a:spcPct val="100000"/>
              </a:lnSpc>
              <a:spcAft>
                <a:spcPts val="600"/>
              </a:spcAft>
            </a:pPr>
            <a:r>
              <a:rPr lang="de-DE" sz="14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Mehr als 80 % aller Feuchtgebiete sind seit den 1700er Jahren verschwunden.</a:t>
            </a:r>
          </a:p>
          <a:p>
            <a:pPr lvl="1">
              <a:lnSpc>
                <a:spcPct val="100000"/>
              </a:lnSpc>
              <a:spcAft>
                <a:spcPts val="600"/>
              </a:spcAft>
            </a:pPr>
            <a:r>
              <a:rPr lang="de-DE" sz="14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Der </a:t>
            </a:r>
            <a:r>
              <a:rPr lang="de-DE" sz="1400" dirty="0">
                <a:solidFill>
                  <a:srgbClr val="000000"/>
                </a:solidFill>
                <a:ea typeface="Times New Roman" panose="02020603050405020304" pitchFamily="18" charset="0"/>
                <a:cs typeface="Times New Roman" panose="02020603050405020304" pitchFamily="18" charset="0"/>
              </a:rPr>
              <a:t>Trend beschleunigt sich. Seit 1970 sind mindestens 35 % aller Feuchtgebiete verschwunden.</a:t>
            </a:r>
            <a:endParaRPr lang="de-DE" sz="1400" noProof="0" dirty="0">
              <a:effectLst/>
              <a:latin typeface="Georgia" panose="02040502050405020303" pitchFamily="18" charset="0"/>
              <a:ea typeface="Calibri" panose="020F0502020204030204" pitchFamily="34" charset="0"/>
              <a:cs typeface="Times New Roman" panose="02020603050405020304" pitchFamily="18" charset="0"/>
            </a:endParaRPr>
          </a:p>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Menschliche Aktivitäten treiben die </a:t>
            </a:r>
            <a:r>
              <a:rPr lang="de-DE" sz="1800" b="1" dirty="0">
                <a:solidFill>
                  <a:srgbClr val="007575"/>
                </a:solidFill>
                <a:ea typeface="Times New Roman" panose="02020603050405020304" pitchFamily="18" charset="0"/>
                <a:cs typeface="Times New Roman" panose="02020603050405020304" pitchFamily="18" charset="0"/>
              </a:rPr>
              <a:t>Zerstörung</a:t>
            </a: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 voran.</a:t>
            </a:r>
            <a:endParaRPr lang="de-DE" sz="1800" noProof="0" dirty="0">
              <a:solidFill>
                <a:srgbClr val="007575"/>
              </a:solidFill>
              <a:effectLst/>
              <a:latin typeface="Georgia" panose="02040502050405020303" pitchFamily="18" charset="0"/>
              <a:ea typeface="Calibri" panose="020F0502020204030204" pitchFamily="34" charset="0"/>
              <a:cs typeface="Times New Roman" panose="02020603050405020304" pitchFamily="18" charset="0"/>
            </a:endParaRPr>
          </a:p>
          <a:p>
            <a:pPr lvl="1">
              <a:lnSpc>
                <a:spcPct val="100000"/>
              </a:lnSpc>
              <a:spcAft>
                <a:spcPts val="600"/>
              </a:spcAft>
            </a:pPr>
            <a:r>
              <a:rPr lang="de-DE" sz="1400" dirty="0">
                <a:solidFill>
                  <a:srgbClr val="000000"/>
                </a:solidFill>
                <a:ea typeface="Times New Roman" panose="02020603050405020304" pitchFamily="18" charset="0"/>
                <a:cs typeface="Times New Roman" panose="02020603050405020304" pitchFamily="18" charset="0"/>
              </a:rPr>
              <a:t>Feuchtgebiete werden für Ackerbau, Beweidung und Bauprojekte trockengelegt und aufgefüllt.</a:t>
            </a:r>
            <a:endParaRPr lang="de-DE" sz="14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lvl="1">
              <a:lnSpc>
                <a:spcPct val="100000"/>
              </a:lnSpc>
              <a:spcAft>
                <a:spcPts val="600"/>
              </a:spcAft>
            </a:pPr>
            <a:r>
              <a:rPr lang="de-DE" sz="140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Wasserverschmutzung und Überfischung schaden den Feuchtgebietsökosystemen, ebenso wie invasive Arten.</a:t>
            </a:r>
          </a:p>
          <a:p>
            <a:pPr marL="457200" lvl="1" indent="0">
              <a:lnSpc>
                <a:spcPct val="100000"/>
              </a:lnSpc>
              <a:spcAft>
                <a:spcPts val="1000"/>
              </a:spcAft>
              <a:buNone/>
            </a:pPr>
            <a:endParaRPr lang="de-DE" sz="1400" noProof="0" dirty="0"/>
          </a:p>
        </p:txBody>
      </p:sp>
      <p:sp>
        <p:nvSpPr>
          <p:cNvPr id="4" name="Rectangle 3"/>
          <p:cNvSpPr/>
          <p:nvPr/>
        </p:nvSpPr>
        <p:spPr>
          <a:xfrm>
            <a:off x="850900" y="4627130"/>
            <a:ext cx="7996886" cy="1487587"/>
          </a:xfrm>
          <a:prstGeom prst="rect">
            <a:avLst/>
          </a:prstGeom>
        </p:spPr>
        <p:txBody>
          <a:bodyPr wrap="square">
            <a:spAutoFit/>
          </a:bodyPr>
          <a:lstStyle/>
          <a:p>
            <a:pPr>
              <a:spcAft>
                <a:spcPts val="1000"/>
              </a:spcAft>
            </a:pPr>
            <a:r>
              <a:rPr lang="de-DE" b="1" dirty="0">
                <a:solidFill>
                  <a:srgbClr val="007575"/>
                </a:solidFill>
                <a:latin typeface="Arial" panose="020B0604020202020204" pitchFamily="34" charset="0"/>
                <a:ea typeface="Times New Roman" panose="02020603050405020304" pitchFamily="18" charset="0"/>
                <a:cs typeface="Times New Roman" panose="02020603050405020304" pitchFamily="18" charset="0"/>
              </a:rPr>
              <a:t>In Feuchtgebieten lebende Arten sind vom Aussterben bedroht.</a:t>
            </a:r>
            <a:endParaRPr lang="de-DE" b="1" dirty="0">
              <a:solidFill>
                <a:srgbClr val="007575"/>
              </a:solidFill>
              <a:cs typeface="Times New Roman" panose="02020603050405020304" pitchFamily="18" charset="0"/>
            </a:endParaRPr>
          </a:p>
          <a:p>
            <a:pPr marL="742950" lvl="1" indent="-285750">
              <a:spcAft>
                <a:spcPts val="1000"/>
              </a:spcAft>
              <a:buFont typeface="Arial" panose="020B0604020202020204" pitchFamily="34" charset="0"/>
              <a:buChar char="•"/>
            </a:pPr>
            <a:r>
              <a:rPr lang="de-DE"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Eine von drei im Süßwasser lebenden Arten und 25 % aller in Feuchtgebieten lebenden Arten sind durch den Rückgang von Feuchtgebieten vom Aussterben bedroht.</a:t>
            </a:r>
          </a:p>
          <a:p>
            <a:pPr marL="742950" lvl="1" indent="-285750">
              <a:spcAft>
                <a:spcPts val="1000"/>
              </a:spcAft>
              <a:buFont typeface="Arial" panose="020B0604020202020204" pitchFamily="34" charset="0"/>
              <a:buChar char="•"/>
            </a:pPr>
            <a:r>
              <a:rPr lang="de-DE"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81 % aller Arten in Binnenfeuchtgebieten und 36 % aller Arten in Küsten- und Meeresgebieten sind in den letzten 50 Jahren zurückgegangen.</a:t>
            </a:r>
          </a:p>
        </p:txBody>
      </p:sp>
    </p:spTree>
    <p:extLst>
      <p:ext uri="{BB962C8B-B14F-4D97-AF65-F5344CB8AC3E}">
        <p14:creationId xmlns:p14="http://schemas.microsoft.com/office/powerpoint/2010/main" val="3451317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EBAD09-645D-AED0-8B78-56772F5D4F95}"/>
              </a:ext>
            </a:extLst>
          </p:cNvPr>
          <p:cNvSpPr>
            <a:spLocks noGrp="1"/>
          </p:cNvSpPr>
          <p:nvPr>
            <p:ph type="title"/>
          </p:nvPr>
        </p:nvSpPr>
        <p:spPr>
          <a:xfrm>
            <a:off x="638512" y="32784"/>
            <a:ext cx="11043940" cy="1316855"/>
          </a:xfrm>
        </p:spPr>
        <p:txBody>
          <a:bodyPr>
            <a:normAutofit/>
          </a:bodyPr>
          <a:lstStyle/>
          <a:p>
            <a:r>
              <a:rPr lang="de-DE" sz="3200" noProof="0" dirty="0"/>
              <a:t>Feuchtgebiete sind lebenswichtig für uns Menschen…</a:t>
            </a:r>
          </a:p>
        </p:txBody>
      </p:sp>
      <p:sp>
        <p:nvSpPr>
          <p:cNvPr id="3" name="Espace réservé du contenu 2">
            <a:extLst>
              <a:ext uri="{FF2B5EF4-FFF2-40B4-BE49-F238E27FC236}">
                <a16:creationId xmlns:a16="http://schemas.microsoft.com/office/drawing/2014/main" id="{AF7330DF-2F46-B7E2-BF67-5E1F5AFA4D67}"/>
              </a:ext>
            </a:extLst>
          </p:cNvPr>
          <p:cNvSpPr>
            <a:spLocks noGrp="1"/>
          </p:cNvSpPr>
          <p:nvPr>
            <p:ph idx="1"/>
          </p:nvPr>
        </p:nvSpPr>
        <p:spPr>
          <a:xfrm>
            <a:off x="757892" y="1351170"/>
            <a:ext cx="5048939" cy="4727658"/>
          </a:xfrm>
        </p:spPr>
        <p:txBody>
          <a:bodyPr>
            <a:noAutofit/>
          </a:bodyPr>
          <a:lstStyle/>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Süßwasser ist begrenzt verfügbar. Das meiste wird von </a:t>
            </a:r>
            <a:r>
              <a:rPr lang="de-DE" sz="1800" b="1" dirty="0">
                <a:solidFill>
                  <a:srgbClr val="007575"/>
                </a:solidFill>
                <a:ea typeface="Times New Roman" panose="02020603050405020304" pitchFamily="18" charset="0"/>
                <a:cs typeface="Times New Roman" panose="02020603050405020304" pitchFamily="18" charset="0"/>
              </a:rPr>
              <a:t>Feuchtgebieten bereitgestellt. </a:t>
            </a:r>
          </a:p>
          <a:p>
            <a:pPr lvl="1">
              <a:spcAft>
                <a:spcPts val="1000"/>
              </a:spcAft>
            </a:pPr>
            <a:r>
              <a:rPr lang="de-DE" sz="1400" dirty="0">
                <a:solidFill>
                  <a:srgbClr val="000000"/>
                </a:solidFill>
                <a:cs typeface="Times New Roman" panose="02020603050405020304" pitchFamily="18" charset="0"/>
              </a:rPr>
              <a:t>Nur 2,5 % des Wassers auf der Erde ist Süßwasser, das meist in Gletschern und Grundwasserleitern gespeichert ist.</a:t>
            </a:r>
          </a:p>
          <a:p>
            <a:pPr lvl="1">
              <a:spcAft>
                <a:spcPts val="1000"/>
              </a:spcAft>
            </a:pPr>
            <a:r>
              <a:rPr lang="de-DE" sz="1400" dirty="0">
                <a:solidFill>
                  <a:srgbClr val="000000"/>
                </a:solidFill>
                <a:cs typeface="Times New Roman" panose="02020603050405020304" pitchFamily="18" charset="0"/>
              </a:rPr>
              <a:t>Weniger als 1 % ist nutzbar, wovon sich über 30 % in Feuchtgebieten wie Flüssen und Seen befinden.</a:t>
            </a:r>
          </a:p>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Feuchtgebiete speichern mehr Kohlenstoff als Wälder. </a:t>
            </a:r>
          </a:p>
          <a:p>
            <a:pPr lvl="1">
              <a:spcAft>
                <a:spcPts val="1000"/>
              </a:spcAft>
            </a:pPr>
            <a:r>
              <a:rPr lang="de-DE" sz="1400" dirty="0">
                <a:solidFill>
                  <a:srgbClr val="000000"/>
                </a:solidFill>
                <a:cs typeface="Times New Roman" panose="02020603050405020304" pitchFamily="18" charset="0"/>
              </a:rPr>
              <a:t>Moore bedecken 3 % der Erdoberfläche, speichern aber etwa 30 % des gesamten Kohlenstoffs an Land. </a:t>
            </a:r>
          </a:p>
          <a:p>
            <a:pPr lvl="1">
              <a:spcAft>
                <a:spcPts val="1000"/>
              </a:spcAft>
            </a:pPr>
            <a:r>
              <a:rPr lang="de-DE" sz="1400" dirty="0">
                <a:solidFill>
                  <a:srgbClr val="000000"/>
                </a:solidFill>
                <a:cs typeface="Times New Roman" panose="02020603050405020304" pitchFamily="18" charset="0"/>
              </a:rPr>
              <a:t>Küstenfeuchtgebiete wie Mangroven binden und speichern Kohlenstoff bis zu 55 Mal schneller als tropische Regenwälder. </a:t>
            </a:r>
          </a:p>
          <a:p>
            <a:pPr>
              <a:lnSpc>
                <a:spcPct val="100000"/>
              </a:lnSpc>
            </a:pPr>
            <a:endParaRPr lang="de-DE" sz="1800" noProof="0" dirty="0"/>
          </a:p>
          <a:p>
            <a:pPr>
              <a:lnSpc>
                <a:spcPct val="100000"/>
              </a:lnSpc>
            </a:pPr>
            <a:endParaRPr lang="de-DE" sz="1800" noProof="0" dirty="0"/>
          </a:p>
        </p:txBody>
      </p:sp>
      <p:pic>
        <p:nvPicPr>
          <p:cNvPr id="5" name="Image 4" descr="Une image contenant texte, plante&#10;&#10;Description générée automatiquement">
            <a:extLst>
              <a:ext uri="{FF2B5EF4-FFF2-40B4-BE49-F238E27FC236}">
                <a16:creationId xmlns:a16="http://schemas.microsoft.com/office/drawing/2014/main" id="{A749258D-B9BC-EEA6-0249-FC2F68314F7E}"/>
              </a:ext>
            </a:extLst>
          </p:cNvPr>
          <p:cNvPicPr>
            <a:picLocks noChangeAspect="1"/>
          </p:cNvPicPr>
          <p:nvPr/>
        </p:nvPicPr>
        <p:blipFill>
          <a:blip r:embed="rId2"/>
          <a:stretch>
            <a:fillRect/>
          </a:stretch>
        </p:blipFill>
        <p:spPr>
          <a:xfrm>
            <a:off x="9327711" y="4298731"/>
            <a:ext cx="2354741" cy="2580796"/>
          </a:xfrm>
          <a:prstGeom prst="rect">
            <a:avLst/>
          </a:prstGeom>
        </p:spPr>
      </p:pic>
      <p:sp>
        <p:nvSpPr>
          <p:cNvPr id="6" name="Espace réservé du contenu 2">
            <a:extLst>
              <a:ext uri="{FF2B5EF4-FFF2-40B4-BE49-F238E27FC236}">
                <a16:creationId xmlns:a16="http://schemas.microsoft.com/office/drawing/2014/main" id="{AF7330DF-2F46-B7E2-BF67-5E1F5AFA4D67}"/>
              </a:ext>
            </a:extLst>
          </p:cNvPr>
          <p:cNvSpPr txBox="1">
            <a:spLocks/>
          </p:cNvSpPr>
          <p:nvPr/>
        </p:nvSpPr>
        <p:spPr>
          <a:xfrm>
            <a:off x="6121587" y="1349639"/>
            <a:ext cx="4717768" cy="461327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Aft>
                <a:spcPts val="1000"/>
              </a:spcAft>
              <a:buFont typeface="Arial" panose="020B0604020202020204" pitchFamily="34" charset="0"/>
              <a:buNone/>
            </a:pPr>
            <a:r>
              <a:rPr lang="de-DE" sz="1800" b="1" dirty="0">
                <a:solidFill>
                  <a:srgbClr val="007575"/>
                </a:solidFill>
                <a:cs typeface="Times New Roman" panose="02020603050405020304" pitchFamily="18" charset="0"/>
              </a:rPr>
              <a:t>Feuchtgebiete helfen uns, Stürme und Überschwemmungen zu verkraften. </a:t>
            </a:r>
          </a:p>
          <a:p>
            <a:pPr lvl="1">
              <a:lnSpc>
                <a:spcPct val="100000"/>
              </a:lnSpc>
              <a:spcAft>
                <a:spcPts val="1000"/>
              </a:spcAft>
            </a:pPr>
            <a:r>
              <a:rPr lang="de-DE" sz="1500" dirty="0">
                <a:solidFill>
                  <a:srgbClr val="000000"/>
                </a:solidFill>
                <a:ea typeface="Times New Roman" panose="02020603050405020304" pitchFamily="18" charset="0"/>
                <a:cs typeface="Times New Roman" panose="02020603050405020304" pitchFamily="18" charset="0"/>
              </a:rPr>
              <a:t>60 % der Menschheit lebt und arbeitet in Küstenregionen. Salzwiesen, Mangroven, Seegraswiesen und Korallenriffe schützen Küstengemeinden.</a:t>
            </a:r>
          </a:p>
          <a:p>
            <a:pPr lvl="1">
              <a:lnSpc>
                <a:spcPct val="100000"/>
              </a:lnSpc>
              <a:spcAft>
                <a:spcPts val="1000"/>
              </a:spcAft>
            </a:pPr>
            <a:r>
              <a:rPr lang="de-DE" sz="1500" dirty="0">
                <a:solidFill>
                  <a:srgbClr val="000000"/>
                </a:solidFill>
                <a:ea typeface="Times New Roman" panose="02020603050405020304" pitchFamily="18" charset="0"/>
                <a:cs typeface="Times New Roman" panose="02020603050405020304" pitchFamily="18" charset="0"/>
              </a:rPr>
              <a:t>Im Landesinneren kann ein einziger Hektar Feuchtgebiet bis zu 14 Millionen Liter Flutwasser aufnehmen.</a:t>
            </a:r>
          </a:p>
          <a:p>
            <a:pPr marL="0" indent="0">
              <a:lnSpc>
                <a:spcPct val="100000"/>
              </a:lnSpc>
              <a:spcAft>
                <a:spcPts val="1000"/>
              </a:spcAft>
              <a:buFont typeface="Arial" panose="020B0604020202020204" pitchFamily="34" charset="0"/>
              <a:buNone/>
            </a:pPr>
            <a:r>
              <a:rPr lang="de-DE" sz="1800" b="1" dirty="0">
                <a:solidFill>
                  <a:srgbClr val="007575"/>
                </a:solidFill>
                <a:ea typeface="Times New Roman" panose="02020603050405020304" pitchFamily="18" charset="0"/>
                <a:cs typeface="Times New Roman" panose="02020603050405020304" pitchFamily="18" charset="0"/>
              </a:rPr>
              <a:t>Feuchtgebiete sind Lebens- und Nahrungsgrundlage. </a:t>
            </a:r>
          </a:p>
          <a:p>
            <a:pPr lvl="1">
              <a:lnSpc>
                <a:spcPct val="100000"/>
              </a:lnSpc>
              <a:spcAft>
                <a:spcPts val="1000"/>
              </a:spcAft>
            </a:pPr>
            <a:r>
              <a:rPr lang="de-DE" sz="1500" dirty="0">
                <a:solidFill>
                  <a:srgbClr val="000000"/>
                </a:solidFill>
                <a:cs typeface="Times New Roman" panose="02020603050405020304" pitchFamily="18" charset="0"/>
              </a:rPr>
              <a:t>Mehr als eine Milliarde Menschen leben von Fischerei, Aquakultur und Tourismus.</a:t>
            </a:r>
          </a:p>
          <a:p>
            <a:pPr lvl="1">
              <a:lnSpc>
                <a:spcPct val="100000"/>
              </a:lnSpc>
              <a:spcAft>
                <a:spcPts val="1000"/>
              </a:spcAft>
            </a:pPr>
            <a:r>
              <a:rPr lang="de-DE" sz="1500" dirty="0">
                <a:solidFill>
                  <a:srgbClr val="000000"/>
                </a:solidFill>
                <a:ea typeface="Times New Roman" panose="02020603050405020304" pitchFamily="18" charset="0"/>
                <a:cs typeface="Times New Roman" panose="02020603050405020304" pitchFamily="18" charset="0"/>
              </a:rPr>
              <a:t>Reisfelder liefern Reis für 3,5 Milliarden                 Menschen</a:t>
            </a:r>
            <a:r>
              <a:rPr lang="de-DE" sz="1400" dirty="0">
                <a:solidFill>
                  <a:srgbClr val="000000"/>
                </a:solidFill>
                <a:ea typeface="Times New Roman" panose="02020603050405020304" pitchFamily="18" charset="0"/>
                <a:cs typeface="Times New Roman" panose="02020603050405020304" pitchFamily="18" charset="0"/>
              </a:rPr>
              <a:t>. </a:t>
            </a:r>
            <a:endParaRPr lang="en-US" sz="1800" dirty="0">
              <a:cs typeface="Times New Roman" panose="02020603050405020304" pitchFamily="18" charset="0"/>
            </a:endParaRPr>
          </a:p>
          <a:p>
            <a:pPr>
              <a:lnSpc>
                <a:spcPct val="100000"/>
              </a:lnSpc>
              <a:spcAft>
                <a:spcPts val="1000"/>
              </a:spcAft>
            </a:pPr>
            <a:endParaRPr lang="en-US" sz="1800" dirty="0">
              <a:cs typeface="Times New Roman" panose="02020603050405020304" pitchFamily="18" charset="0"/>
            </a:endParaRPr>
          </a:p>
          <a:p>
            <a:pPr>
              <a:lnSpc>
                <a:spcPct val="100000"/>
              </a:lnSpc>
              <a:spcAft>
                <a:spcPts val="1000"/>
              </a:spcAft>
            </a:pPr>
            <a:endParaRPr lang="en-US" sz="1800" dirty="0">
              <a:cs typeface="Times New Roman" panose="02020603050405020304" pitchFamily="18" charset="0"/>
            </a:endParaRPr>
          </a:p>
          <a:p>
            <a:pPr marL="0" indent="0">
              <a:lnSpc>
                <a:spcPct val="100000"/>
              </a:lnSpc>
              <a:spcAft>
                <a:spcPts val="1000"/>
              </a:spcAft>
              <a:buFont typeface="Arial" panose="020B0604020202020204" pitchFamily="34" charset="0"/>
              <a:buNone/>
            </a:pPr>
            <a:endParaRPr lang="en-DE" sz="1800" b="1" dirty="0">
              <a:cs typeface="Times New Roman" panose="02020603050405020304" pitchFamily="18" charset="0"/>
            </a:endParaRPr>
          </a:p>
        </p:txBody>
      </p:sp>
    </p:spTree>
    <p:extLst>
      <p:ext uri="{BB962C8B-B14F-4D97-AF65-F5344CB8AC3E}">
        <p14:creationId xmlns:p14="http://schemas.microsoft.com/office/powerpoint/2010/main" val="2797715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77AC8C-74F6-FD94-67FF-582E157F334F}"/>
              </a:ext>
            </a:extLst>
          </p:cNvPr>
          <p:cNvSpPr>
            <a:spLocks noGrp="1"/>
          </p:cNvSpPr>
          <p:nvPr>
            <p:ph type="title"/>
          </p:nvPr>
        </p:nvSpPr>
        <p:spPr>
          <a:xfrm>
            <a:off x="638512" y="2460674"/>
            <a:ext cx="11030974" cy="1325563"/>
          </a:xfrm>
        </p:spPr>
        <p:txBody>
          <a:bodyPr>
            <a:normAutofit/>
          </a:bodyPr>
          <a:lstStyle/>
          <a:p>
            <a:r>
              <a:rPr lang="de-DE" sz="3200" noProof="0" dirty="0"/>
              <a:t>Die Wiederherstellung</a:t>
            </a:r>
            <a:r>
              <a:rPr lang="de-DE" sz="3200" dirty="0"/>
              <a:t> von Feuchtgebieten drängt. </a:t>
            </a:r>
            <a:br>
              <a:rPr lang="de-DE" sz="3200" dirty="0"/>
            </a:br>
            <a:r>
              <a:rPr lang="de-DE" sz="3200" dirty="0"/>
              <a:t>Was ist die beste Herangehensweise?</a:t>
            </a:r>
            <a:endParaRPr lang="de-DE" sz="3200" noProof="0" dirty="0"/>
          </a:p>
        </p:txBody>
      </p:sp>
    </p:spTree>
    <p:extLst>
      <p:ext uri="{BB962C8B-B14F-4D97-AF65-F5344CB8AC3E}">
        <p14:creationId xmlns:p14="http://schemas.microsoft.com/office/powerpoint/2010/main" val="1036293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E58434-19D0-75DC-8F8D-16A28B4D879A}"/>
              </a:ext>
            </a:extLst>
          </p:cNvPr>
          <p:cNvSpPr>
            <a:spLocks noGrp="1"/>
          </p:cNvSpPr>
          <p:nvPr>
            <p:ph type="title"/>
          </p:nvPr>
        </p:nvSpPr>
        <p:spPr/>
        <p:txBody>
          <a:bodyPr>
            <a:normAutofit/>
          </a:bodyPr>
          <a:lstStyle/>
          <a:p>
            <a:r>
              <a:rPr lang="de-DE" sz="3200" dirty="0"/>
              <a:t>7</a:t>
            </a:r>
            <a:r>
              <a:rPr lang="de-DE" sz="3200" noProof="0" dirty="0"/>
              <a:t> </a:t>
            </a:r>
            <a:r>
              <a:rPr lang="de-DE" sz="3200" dirty="0"/>
              <a:t>B</a:t>
            </a:r>
            <a:r>
              <a:rPr lang="de-DE" sz="3200" noProof="0" dirty="0" err="1"/>
              <a:t>est</a:t>
            </a:r>
            <a:r>
              <a:rPr lang="de-DE" sz="3200" noProof="0" dirty="0"/>
              <a:t> </a:t>
            </a:r>
            <a:r>
              <a:rPr lang="de-DE" sz="3200" dirty="0"/>
              <a:t>Practices für die Wiederherstellung</a:t>
            </a:r>
            <a:endParaRPr lang="de-DE" sz="3200" noProof="0" dirty="0"/>
          </a:p>
        </p:txBody>
      </p:sp>
      <p:sp>
        <p:nvSpPr>
          <p:cNvPr id="3" name="Espace réservé du contenu 2">
            <a:extLst>
              <a:ext uri="{FF2B5EF4-FFF2-40B4-BE49-F238E27FC236}">
                <a16:creationId xmlns:a16="http://schemas.microsoft.com/office/drawing/2014/main" id="{B4727CB7-36AC-9365-8BEC-FE6198CE720C}"/>
              </a:ext>
            </a:extLst>
          </p:cNvPr>
          <p:cNvSpPr>
            <a:spLocks noGrp="1"/>
          </p:cNvSpPr>
          <p:nvPr>
            <p:ph idx="1"/>
          </p:nvPr>
        </p:nvSpPr>
        <p:spPr>
          <a:xfrm>
            <a:off x="1003299" y="1438667"/>
            <a:ext cx="10150813" cy="4535413"/>
          </a:xfrm>
        </p:spPr>
        <p:txBody>
          <a:bodyPr numCol="2">
            <a:noAutofit/>
          </a:bodyPr>
          <a:lstStyle/>
          <a:p>
            <a:pPr marL="0" indent="0">
              <a:lnSpc>
                <a:spcPct val="100000"/>
              </a:lnSpc>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Wiederherstellen mehrerer</a:t>
            </a:r>
          </a:p>
          <a:p>
            <a:pPr marL="0" indent="0">
              <a:lnSpc>
                <a:spcPct val="100000"/>
              </a:lnSpc>
              <a:spcBef>
                <a:spcPts val="0"/>
              </a:spcBef>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Leistungen</a:t>
            </a:r>
          </a:p>
          <a:p>
            <a:pPr lvl="1">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Natürliche </a:t>
            </a:r>
            <a:r>
              <a:rPr lang="de-DE" sz="1400" dirty="0">
                <a:ea typeface="Times New Roman" panose="02020603050405020304" pitchFamily="18" charset="0"/>
                <a:cs typeface="Times New Roman" panose="02020603050405020304" pitchFamily="18" charset="0"/>
              </a:rPr>
              <a:t>Feuchtgebiete bieten eine Vielzahl an Ökosystemleistungen, vom Hochwasserschutz bis zur Lebensgrundlage. </a:t>
            </a:r>
          </a:p>
          <a:p>
            <a:pPr lvl="1">
              <a:lnSpc>
                <a:spcPct val="100000"/>
              </a:lnSpc>
              <a:spcAft>
                <a:spcPts val="1000"/>
              </a:spcAft>
            </a:pPr>
            <a:r>
              <a:rPr lang="de-DE" sz="1400" noProof="0" dirty="0">
                <a:effectLst/>
                <a:latin typeface="Arial" panose="020B0604020202020204" pitchFamily="34" charset="0"/>
                <a:ea typeface="Times New Roman" panose="02020603050405020304" pitchFamily="18" charset="0"/>
                <a:cs typeface="Times New Roman" panose="02020603050405020304" pitchFamily="18" charset="0"/>
              </a:rPr>
              <a:t>Die Wiederherstellung sollte daher aus einer ganzheitlichen Perspektive erfolgen und viele Leistungen zurückgewinnen, nicht nur eine oder zwei.</a:t>
            </a:r>
            <a:r>
              <a:rPr lang="de-DE" sz="1400" dirty="0">
                <a:ea typeface="Times New Roman" panose="02020603050405020304" pitchFamily="18" charset="0"/>
                <a:cs typeface="Times New Roman" panose="02020603050405020304" pitchFamily="18" charset="0"/>
              </a:rPr>
              <a:t> </a:t>
            </a:r>
          </a:p>
          <a:p>
            <a:pPr marL="0" lvl="1" indent="0">
              <a:lnSpc>
                <a:spcPct val="100000"/>
              </a:lnSpc>
              <a:spcBef>
                <a:spcPts val="1000"/>
              </a:spcBef>
              <a:spcAft>
                <a:spcPts val="1000"/>
              </a:spcAft>
              <a:buNone/>
            </a:pPr>
            <a:r>
              <a:rPr lang="de-DE" sz="1800" b="1" dirty="0">
                <a:solidFill>
                  <a:srgbClr val="007575"/>
                </a:solidFill>
                <a:cs typeface="Times New Roman" panose="02020603050405020304" pitchFamily="18" charset="0"/>
              </a:rPr>
              <a:t>Entwicklung eines </a:t>
            </a:r>
            <a:r>
              <a:rPr lang="de-DE" sz="1800" b="1" dirty="0" err="1">
                <a:solidFill>
                  <a:srgbClr val="007575"/>
                </a:solidFill>
                <a:cs typeface="Times New Roman" panose="02020603050405020304" pitchFamily="18" charset="0"/>
              </a:rPr>
              <a:t>Renaturierungsplans</a:t>
            </a:r>
            <a:endParaRPr lang="de-DE" sz="1800" b="1" dirty="0">
              <a:solidFill>
                <a:srgbClr val="007575"/>
              </a:solidFill>
              <a:cs typeface="Times New Roman" panose="02020603050405020304" pitchFamily="18" charset="0"/>
            </a:endParaRPr>
          </a:p>
          <a:p>
            <a:pPr lvl="1">
              <a:lnSpc>
                <a:spcPct val="100000"/>
              </a:lnSpc>
              <a:spcAft>
                <a:spcPts val="1000"/>
              </a:spcAft>
            </a:pPr>
            <a:r>
              <a:rPr lang="de-DE" sz="1400" dirty="0">
                <a:cs typeface="Times New Roman" panose="02020603050405020304" pitchFamily="18" charset="0"/>
              </a:rPr>
              <a:t>In einem natürlichen Feuchtgebietsökosystem profitieren die Vegetation, die Tierwelt und das Gebiet voneinander.</a:t>
            </a:r>
          </a:p>
          <a:p>
            <a:pPr lvl="1">
              <a:lnSpc>
                <a:spcPct val="100000"/>
              </a:lnSpc>
              <a:spcAft>
                <a:spcPts val="1000"/>
              </a:spcAft>
            </a:pPr>
            <a:r>
              <a:rPr lang="de-DE" sz="1400" dirty="0">
                <a:ea typeface="Times New Roman" panose="02020603050405020304" pitchFamily="18" charset="0"/>
                <a:cs typeface="Times New Roman" panose="02020603050405020304" pitchFamily="18" charset="0"/>
              </a:rPr>
              <a:t>Dieser sich selbst erhaltende Kreislauf sollte wiederhergestellt werden.</a:t>
            </a:r>
            <a:endParaRPr lang="de-DE" sz="1800" b="1" dirty="0">
              <a:solidFill>
                <a:srgbClr val="007575"/>
              </a:solidFill>
              <a:ea typeface="Times New Roman" panose="02020603050405020304" pitchFamily="18" charset="0"/>
              <a:cs typeface="Times New Roman" panose="02020603050405020304" pitchFamily="18" charset="0"/>
            </a:endParaRPr>
          </a:p>
          <a:p>
            <a:pPr marL="0" indent="0">
              <a:lnSpc>
                <a:spcPct val="100000"/>
              </a:lnSpc>
              <a:spcAft>
                <a:spcPts val="1000"/>
              </a:spcAft>
              <a:buNone/>
            </a:pPr>
            <a:r>
              <a:rPr lang="de-DE" sz="1800" b="1" noProof="0" dirty="0">
                <a:solidFill>
                  <a:srgbClr val="007575"/>
                </a:solidFill>
                <a:effectLst/>
                <a:latin typeface="Arial" panose="020B0604020202020204" pitchFamily="34" charset="0"/>
                <a:ea typeface="Times New Roman" panose="02020603050405020304" pitchFamily="18" charset="0"/>
                <a:cs typeface="Times New Roman" panose="02020603050405020304" pitchFamily="18" charset="0"/>
              </a:rPr>
              <a:t>Einbinden der lokalen Akteure</a:t>
            </a:r>
          </a:p>
          <a:p>
            <a:pPr>
              <a:lnSpc>
                <a:spcPct val="100000"/>
              </a:lnSpc>
              <a:spcAft>
                <a:spcPts val="1000"/>
              </a:spcAft>
            </a:pPr>
            <a:r>
              <a:rPr lang="de-DE" sz="1400" dirty="0">
                <a:ea typeface="Times New Roman" panose="02020603050405020304" pitchFamily="18" charset="0"/>
                <a:cs typeface="Times New Roman" panose="02020603050405020304" pitchFamily="18" charset="0"/>
              </a:rPr>
              <a:t>Es sollte sichergestellt werden, dass lokale Akteure, wie Anwohner*innen und Unternehmen, ein Mitspracherecht bei der Wiederherstellung haben. </a:t>
            </a:r>
          </a:p>
          <a:p>
            <a:pPr>
              <a:lnSpc>
                <a:spcPct val="100000"/>
              </a:lnSpc>
              <a:spcAft>
                <a:spcPts val="1000"/>
              </a:spcAft>
            </a:pPr>
            <a:r>
              <a:rPr lang="de-DE" sz="1400" dirty="0">
                <a:ea typeface="Times New Roman" panose="02020603050405020304" pitchFamily="18" charset="0"/>
                <a:cs typeface="Times New Roman" panose="02020603050405020304" pitchFamily="18" charset="0"/>
              </a:rPr>
              <a:t>Idealerweise sollten sie eine Rolle in der Instandhaltung des wiederhergestellten Gebiets erhalten.</a:t>
            </a:r>
          </a:p>
          <a:p>
            <a:pPr>
              <a:lnSpc>
                <a:spcPct val="100000"/>
              </a:lnSpc>
              <a:spcAft>
                <a:spcPts val="1000"/>
              </a:spcAft>
            </a:pPr>
            <a:endParaRPr lang="de-DE" sz="1400" noProof="0" dirty="0">
              <a:ea typeface="Times New Roman" panose="02020603050405020304" pitchFamily="18" charset="0"/>
              <a:cs typeface="Times New Roman" panose="02020603050405020304" pitchFamily="18" charset="0"/>
            </a:endParaRPr>
          </a:p>
          <a:p>
            <a:pPr marL="0" indent="0">
              <a:lnSpc>
                <a:spcPct val="100000"/>
              </a:lnSpc>
              <a:spcAft>
                <a:spcPts val="1000"/>
              </a:spcAft>
              <a:buNone/>
            </a:pPr>
            <a:r>
              <a:rPr lang="de-DE" sz="1800" noProof="0" dirty="0">
                <a:effectLst/>
                <a:latin typeface="Arial" panose="020B0604020202020204" pitchFamily="34" charset="0"/>
                <a:ea typeface="Times New Roman" panose="02020603050405020304" pitchFamily="18" charset="0"/>
                <a:cs typeface="Times New Roman" panose="02020603050405020304" pitchFamily="18" charset="0"/>
              </a:rPr>
              <a:t> </a:t>
            </a:r>
            <a:endParaRPr lang="de-DE" sz="1800" noProof="0" dirty="0">
              <a:effectLst/>
              <a:latin typeface="Georgia" panose="02040502050405020303" pitchFamily="18" charset="0"/>
              <a:ea typeface="Calibri" panose="020F0502020204030204" pitchFamily="34" charset="0"/>
              <a:cs typeface="Times New Roman" panose="02020603050405020304" pitchFamily="18" charset="0"/>
            </a:endParaRPr>
          </a:p>
          <a:p>
            <a:pPr>
              <a:lnSpc>
                <a:spcPct val="100000"/>
              </a:lnSpc>
            </a:pPr>
            <a:endParaRPr lang="de-DE" sz="1800" noProof="0" dirty="0"/>
          </a:p>
        </p:txBody>
      </p:sp>
      <p:pic>
        <p:nvPicPr>
          <p:cNvPr id="4" name="Image 3">
            <a:extLst>
              <a:ext uri="{FF2B5EF4-FFF2-40B4-BE49-F238E27FC236}">
                <a16:creationId xmlns:a16="http://schemas.microsoft.com/office/drawing/2014/main" id="{EEE5F345-7CC0-B8D9-9704-DD84F3ADBE12}"/>
              </a:ext>
            </a:extLst>
          </p:cNvPr>
          <p:cNvPicPr>
            <a:picLocks noChangeAspect="1"/>
          </p:cNvPicPr>
          <p:nvPr/>
        </p:nvPicPr>
        <p:blipFill>
          <a:blip r:embed="rId2"/>
          <a:stretch>
            <a:fillRect/>
          </a:stretch>
        </p:blipFill>
        <p:spPr>
          <a:xfrm>
            <a:off x="456112" y="1438667"/>
            <a:ext cx="469900" cy="469900"/>
          </a:xfrm>
          <a:prstGeom prst="rect">
            <a:avLst/>
          </a:prstGeom>
        </p:spPr>
      </p:pic>
      <p:pic>
        <p:nvPicPr>
          <p:cNvPr id="5" name="Image 4">
            <a:extLst>
              <a:ext uri="{FF2B5EF4-FFF2-40B4-BE49-F238E27FC236}">
                <a16:creationId xmlns:a16="http://schemas.microsoft.com/office/drawing/2014/main" id="{229C6DF4-0B59-34C7-E372-0C7EB4DBAAAA}"/>
              </a:ext>
            </a:extLst>
          </p:cNvPr>
          <p:cNvPicPr>
            <a:picLocks noChangeAspect="1"/>
          </p:cNvPicPr>
          <p:nvPr/>
        </p:nvPicPr>
        <p:blipFill>
          <a:blip r:embed="rId3"/>
          <a:stretch>
            <a:fillRect/>
          </a:stretch>
        </p:blipFill>
        <p:spPr>
          <a:xfrm>
            <a:off x="456112" y="3863538"/>
            <a:ext cx="469900" cy="469900"/>
          </a:xfrm>
          <a:prstGeom prst="rect">
            <a:avLst/>
          </a:prstGeom>
        </p:spPr>
      </p:pic>
      <p:pic>
        <p:nvPicPr>
          <p:cNvPr id="7" name="Image 6">
            <a:extLst>
              <a:ext uri="{FF2B5EF4-FFF2-40B4-BE49-F238E27FC236}">
                <a16:creationId xmlns:a16="http://schemas.microsoft.com/office/drawing/2014/main" id="{5DE70ECC-B90F-EDE4-2ACF-008AA3E3EEB8}"/>
              </a:ext>
            </a:extLst>
          </p:cNvPr>
          <p:cNvPicPr>
            <a:picLocks noChangeAspect="1"/>
          </p:cNvPicPr>
          <p:nvPr/>
        </p:nvPicPr>
        <p:blipFill>
          <a:blip r:embed="rId4"/>
          <a:stretch>
            <a:fillRect/>
          </a:stretch>
        </p:blipFill>
        <p:spPr>
          <a:xfrm>
            <a:off x="5507959" y="1438667"/>
            <a:ext cx="469900" cy="469900"/>
          </a:xfrm>
          <a:prstGeom prst="rect">
            <a:avLst/>
          </a:prstGeom>
        </p:spPr>
      </p:pic>
    </p:spTree>
    <p:extLst>
      <p:ext uri="{BB962C8B-B14F-4D97-AF65-F5344CB8AC3E}">
        <p14:creationId xmlns:p14="http://schemas.microsoft.com/office/powerpoint/2010/main" val="2010404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E58434-19D0-75DC-8F8D-16A28B4D879A}"/>
              </a:ext>
            </a:extLst>
          </p:cNvPr>
          <p:cNvSpPr>
            <a:spLocks noGrp="1"/>
          </p:cNvSpPr>
          <p:nvPr>
            <p:ph type="title"/>
          </p:nvPr>
        </p:nvSpPr>
        <p:spPr/>
        <p:txBody>
          <a:bodyPr>
            <a:normAutofit/>
          </a:bodyPr>
          <a:lstStyle/>
          <a:p>
            <a:r>
              <a:rPr lang="de-DE" sz="3200" dirty="0"/>
              <a:t>7 Best Practices für die Wiederherstellung</a:t>
            </a:r>
            <a:endParaRPr lang="de-DE" sz="3200" noProof="0" dirty="0"/>
          </a:p>
        </p:txBody>
      </p:sp>
      <p:sp>
        <p:nvSpPr>
          <p:cNvPr id="3" name="Espace réservé du contenu 2">
            <a:extLst>
              <a:ext uri="{FF2B5EF4-FFF2-40B4-BE49-F238E27FC236}">
                <a16:creationId xmlns:a16="http://schemas.microsoft.com/office/drawing/2014/main" id="{B4727CB7-36AC-9365-8BEC-FE6198CE720C}"/>
              </a:ext>
            </a:extLst>
          </p:cNvPr>
          <p:cNvSpPr>
            <a:spLocks noGrp="1"/>
          </p:cNvSpPr>
          <p:nvPr>
            <p:ph idx="1"/>
          </p:nvPr>
        </p:nvSpPr>
        <p:spPr>
          <a:xfrm>
            <a:off x="1003300" y="1438668"/>
            <a:ext cx="9905106" cy="4438025"/>
          </a:xfrm>
        </p:spPr>
        <p:txBody>
          <a:bodyPr numCol="2">
            <a:noAutofit/>
          </a:bodyPr>
          <a:lstStyle/>
          <a:p>
            <a:pPr marL="0" marR="0" lvl="0" indent="0" fontAlgn="auto">
              <a:lnSpc>
                <a:spcPct val="100000"/>
              </a:lnSpc>
              <a:spcAft>
                <a:spcPts val="1000"/>
              </a:spcAft>
              <a:buClrTx/>
              <a:buSzTx/>
              <a:buNone/>
              <a:tabLst/>
              <a:defRPr/>
            </a:pPr>
            <a:r>
              <a:rPr lang="de-DE" sz="1800" b="1" dirty="0">
                <a:solidFill>
                  <a:srgbClr val="007575"/>
                </a:solidFill>
                <a:cs typeface="Times New Roman" panose="02020603050405020304" pitchFamily="18" charset="0"/>
              </a:rPr>
              <a:t>Die Ursachen angehen</a:t>
            </a:r>
          </a:p>
          <a:p>
            <a:pPr marL="684000" marR="0" lvl="0" fontAlgn="auto">
              <a:lnSpc>
                <a:spcPct val="100000"/>
              </a:lnSpc>
              <a:spcAft>
                <a:spcPts val="1000"/>
              </a:spcAft>
              <a:buClrTx/>
              <a:buSzTx/>
              <a:defRPr/>
            </a:pPr>
            <a:r>
              <a:rPr lang="de-DE" sz="1400" dirty="0">
                <a:cs typeface="Times New Roman" panose="02020603050405020304" pitchFamily="18" charset="0"/>
              </a:rPr>
              <a:t>Zunächst sollten die Ursachen für die Schädigung      des Gebiets ermittelt und verstanden werden.</a:t>
            </a:r>
          </a:p>
          <a:p>
            <a:pPr marL="684000" marR="0" lvl="0" fontAlgn="auto">
              <a:lnSpc>
                <a:spcPct val="100000"/>
              </a:lnSpc>
              <a:spcAft>
                <a:spcPts val="1000"/>
              </a:spcAft>
              <a:buClrTx/>
              <a:buSzTx/>
              <a:defRPr/>
            </a:pPr>
            <a:r>
              <a:rPr lang="de-DE" sz="1400" dirty="0">
                <a:cs typeface="Times New Roman" panose="02020603050405020304" pitchFamily="18" charset="0"/>
              </a:rPr>
              <a:t>Belastungen wie übermäßige Wassernutzung       und -verschmutzung durch Landwirtschaft,    Industrie und Stadtentwicklung sollten  eingeschränkt werden.</a:t>
            </a:r>
          </a:p>
          <a:p>
            <a:pPr marL="0" indent="0">
              <a:lnSpc>
                <a:spcPct val="100000"/>
              </a:lnSpc>
              <a:spcAft>
                <a:spcPts val="1000"/>
              </a:spcAft>
              <a:buNone/>
            </a:pPr>
            <a:r>
              <a:rPr lang="de-DE" sz="1800" b="1" dirty="0">
                <a:solidFill>
                  <a:srgbClr val="007575"/>
                </a:solidFill>
                <a:cs typeface="Times New Roman" panose="02020603050405020304" pitchFamily="18" charset="0"/>
              </a:rPr>
              <a:t>Reinigung des</a:t>
            </a:r>
            <a:r>
              <a:rPr lang="de-DE" sz="1800" b="1" noProof="0" dirty="0">
                <a:solidFill>
                  <a:srgbClr val="007575"/>
                </a:solidFill>
                <a:cs typeface="Times New Roman" panose="02020603050405020304" pitchFamily="18" charset="0"/>
              </a:rPr>
              <a:t> </a:t>
            </a:r>
            <a:r>
              <a:rPr lang="de-DE" sz="1800" b="1" dirty="0">
                <a:solidFill>
                  <a:srgbClr val="007575"/>
                </a:solidFill>
                <a:cs typeface="Times New Roman" panose="02020603050405020304" pitchFamily="18" charset="0"/>
              </a:rPr>
              <a:t>Gebiets</a:t>
            </a:r>
            <a:endParaRPr lang="de-DE" sz="1800" b="1" noProof="0" dirty="0">
              <a:solidFill>
                <a:srgbClr val="007575"/>
              </a:solidFill>
              <a:cs typeface="Times New Roman" panose="02020603050405020304" pitchFamily="18" charset="0"/>
            </a:endParaRPr>
          </a:p>
          <a:p>
            <a:pPr marL="684000">
              <a:lnSpc>
                <a:spcPct val="100000"/>
              </a:lnSpc>
              <a:spcAft>
                <a:spcPts val="1000"/>
              </a:spcAft>
            </a:pPr>
            <a:r>
              <a:rPr lang="de-DE" sz="1400" noProof="0" dirty="0">
                <a:cs typeface="Times New Roman" panose="02020603050405020304" pitchFamily="18" charset="0"/>
              </a:rPr>
              <a:t>Jeglicher Schutt, Müll und Abfälle, die sich im Feuchtgebiet angesammelt haben, sollten entfernt werden. Das macht es weniger wahrscheinlich, dass das Gebiet wie eine Müllhalde behandelt wird.</a:t>
            </a:r>
          </a:p>
          <a:p>
            <a:pPr marL="0" indent="0">
              <a:lnSpc>
                <a:spcPct val="100000"/>
              </a:lnSpc>
              <a:spcAft>
                <a:spcPts val="1000"/>
              </a:spcAft>
              <a:buNone/>
            </a:pPr>
            <a:endParaRPr lang="de-DE" sz="1800" b="1" dirty="0">
              <a:solidFill>
                <a:srgbClr val="007575"/>
              </a:solidFill>
              <a:cs typeface="Times New Roman" panose="02020603050405020304" pitchFamily="18" charset="0"/>
            </a:endParaRPr>
          </a:p>
          <a:p>
            <a:pPr marL="0" indent="0">
              <a:lnSpc>
                <a:spcPct val="100000"/>
              </a:lnSpc>
              <a:spcAft>
                <a:spcPts val="1000"/>
              </a:spcAft>
              <a:buNone/>
            </a:pPr>
            <a:r>
              <a:rPr lang="de-DE" sz="1800" b="1" dirty="0">
                <a:solidFill>
                  <a:srgbClr val="007575"/>
                </a:solidFill>
                <a:cs typeface="Times New Roman" panose="02020603050405020304" pitchFamily="18" charset="0"/>
              </a:rPr>
              <a:t>Wiederherstellung der Flora und Fauna</a:t>
            </a:r>
            <a:endParaRPr lang="de-DE" sz="1400" dirty="0">
              <a:cs typeface="Times New Roman" panose="02020603050405020304" pitchFamily="18" charset="0"/>
            </a:endParaRPr>
          </a:p>
          <a:p>
            <a:pPr marL="684000" lvl="1">
              <a:lnSpc>
                <a:spcPct val="100000"/>
              </a:lnSpc>
              <a:spcBef>
                <a:spcPts val="1000"/>
              </a:spcBef>
              <a:spcAft>
                <a:spcPts val="1000"/>
              </a:spcAft>
            </a:pPr>
            <a:r>
              <a:rPr lang="de-DE" sz="1400" dirty="0">
                <a:cs typeface="Times New Roman" panose="02020603050405020304" pitchFamily="18" charset="0"/>
              </a:rPr>
              <a:t>Die ursprünglichen hydrologischen Bedingungen sollten wiederhergestellt, das Gebiet mit einheimischer Vegetation wiederbepflanzt und einheimische Wildtiere wieder angesiedelt werden.</a:t>
            </a:r>
          </a:p>
          <a:p>
            <a:pPr marL="0" indent="0">
              <a:lnSpc>
                <a:spcPct val="100000"/>
              </a:lnSpc>
              <a:spcAft>
                <a:spcPts val="1000"/>
              </a:spcAft>
              <a:buNone/>
              <a:defRPr/>
            </a:pPr>
            <a:r>
              <a:rPr lang="de-DE" sz="1800" b="1" dirty="0">
                <a:solidFill>
                  <a:srgbClr val="007575"/>
                </a:solidFill>
                <a:cs typeface="Times New Roman" panose="02020603050405020304" pitchFamily="18" charset="0"/>
              </a:rPr>
              <a:t>Zugangsregelung zum Gebiet</a:t>
            </a:r>
          </a:p>
          <a:p>
            <a:pPr marL="684000">
              <a:lnSpc>
                <a:spcPct val="100000"/>
              </a:lnSpc>
              <a:spcAft>
                <a:spcPts val="1000"/>
              </a:spcAft>
              <a:defRPr/>
            </a:pPr>
            <a:r>
              <a:rPr lang="de-DE" sz="1400" dirty="0">
                <a:cs typeface="Times New Roman" panose="02020603050405020304" pitchFamily="18" charset="0"/>
              </a:rPr>
              <a:t>Bereiche, in denen Menschen das Feuchtgebiet betreten können, sollten geschaffen werden. Es sollte aufgelistet werden, welche Aktivitäten wo erlaubt sind. Zonen, in denen Wildtiere ungestört leben können, sollten ausgewiesen werden.</a:t>
            </a:r>
          </a:p>
        </p:txBody>
      </p:sp>
      <p:pic>
        <p:nvPicPr>
          <p:cNvPr id="5" name="Image 4">
            <a:extLst>
              <a:ext uri="{FF2B5EF4-FFF2-40B4-BE49-F238E27FC236}">
                <a16:creationId xmlns:a16="http://schemas.microsoft.com/office/drawing/2014/main" id="{DD0B55ED-555C-FD5A-CCBA-B5843CEBC898}"/>
              </a:ext>
            </a:extLst>
          </p:cNvPr>
          <p:cNvPicPr>
            <a:picLocks noChangeAspect="1"/>
          </p:cNvPicPr>
          <p:nvPr/>
        </p:nvPicPr>
        <p:blipFill>
          <a:blip r:embed="rId2"/>
          <a:stretch>
            <a:fillRect/>
          </a:stretch>
        </p:blipFill>
        <p:spPr>
          <a:xfrm>
            <a:off x="470338" y="1438668"/>
            <a:ext cx="469900" cy="469900"/>
          </a:xfrm>
          <a:prstGeom prst="rect">
            <a:avLst/>
          </a:prstGeom>
        </p:spPr>
      </p:pic>
      <p:pic>
        <p:nvPicPr>
          <p:cNvPr id="7" name="Image 6">
            <a:extLst>
              <a:ext uri="{FF2B5EF4-FFF2-40B4-BE49-F238E27FC236}">
                <a16:creationId xmlns:a16="http://schemas.microsoft.com/office/drawing/2014/main" id="{43F717E4-D919-28FD-6F74-927F9CFA90FC}"/>
              </a:ext>
            </a:extLst>
          </p:cNvPr>
          <p:cNvPicPr>
            <a:picLocks noChangeAspect="1"/>
          </p:cNvPicPr>
          <p:nvPr/>
        </p:nvPicPr>
        <p:blipFill>
          <a:blip r:embed="rId3"/>
          <a:stretch>
            <a:fillRect/>
          </a:stretch>
        </p:blipFill>
        <p:spPr>
          <a:xfrm>
            <a:off x="470338" y="3663950"/>
            <a:ext cx="469900" cy="469900"/>
          </a:xfrm>
          <a:prstGeom prst="rect">
            <a:avLst/>
          </a:prstGeom>
        </p:spPr>
      </p:pic>
      <p:pic>
        <p:nvPicPr>
          <p:cNvPr id="8" name="Image 7">
            <a:extLst>
              <a:ext uri="{FF2B5EF4-FFF2-40B4-BE49-F238E27FC236}">
                <a16:creationId xmlns:a16="http://schemas.microsoft.com/office/drawing/2014/main" id="{81280563-F08D-D3D3-C78E-7904ED033D33}"/>
              </a:ext>
            </a:extLst>
          </p:cNvPr>
          <p:cNvPicPr>
            <a:picLocks noChangeAspect="1"/>
          </p:cNvPicPr>
          <p:nvPr/>
        </p:nvPicPr>
        <p:blipFill>
          <a:blip r:embed="rId4"/>
          <a:stretch>
            <a:fillRect/>
          </a:stretch>
        </p:blipFill>
        <p:spPr>
          <a:xfrm>
            <a:off x="5426412" y="3086513"/>
            <a:ext cx="469900" cy="469900"/>
          </a:xfrm>
          <a:prstGeom prst="rect">
            <a:avLst/>
          </a:prstGeom>
        </p:spPr>
      </p:pic>
      <p:pic>
        <p:nvPicPr>
          <p:cNvPr id="10" name="Image 9">
            <a:extLst>
              <a:ext uri="{FF2B5EF4-FFF2-40B4-BE49-F238E27FC236}">
                <a16:creationId xmlns:a16="http://schemas.microsoft.com/office/drawing/2014/main" id="{88BC0D05-081A-3475-B96F-86D04AD501DD}"/>
              </a:ext>
            </a:extLst>
          </p:cNvPr>
          <p:cNvPicPr>
            <a:picLocks noChangeAspect="1"/>
          </p:cNvPicPr>
          <p:nvPr/>
        </p:nvPicPr>
        <p:blipFill>
          <a:blip r:embed="rId5"/>
          <a:stretch>
            <a:fillRect/>
          </a:stretch>
        </p:blipFill>
        <p:spPr>
          <a:xfrm>
            <a:off x="5426412" y="1438668"/>
            <a:ext cx="469900" cy="469900"/>
          </a:xfrm>
          <a:prstGeom prst="rect">
            <a:avLst/>
          </a:prstGeom>
        </p:spPr>
      </p:pic>
    </p:spTree>
    <p:extLst>
      <p:ext uri="{BB962C8B-B14F-4D97-AF65-F5344CB8AC3E}">
        <p14:creationId xmlns:p14="http://schemas.microsoft.com/office/powerpoint/2010/main" val="1002864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77AC8C-74F6-FD94-67FF-582E157F334F}"/>
              </a:ext>
            </a:extLst>
          </p:cNvPr>
          <p:cNvSpPr>
            <a:spLocks noGrp="1"/>
          </p:cNvSpPr>
          <p:nvPr>
            <p:ph type="title"/>
          </p:nvPr>
        </p:nvSpPr>
        <p:spPr>
          <a:xfrm>
            <a:off x="638512" y="2766218"/>
            <a:ext cx="10515600" cy="1325563"/>
          </a:xfrm>
        </p:spPr>
        <p:txBody>
          <a:bodyPr>
            <a:normAutofit/>
          </a:bodyPr>
          <a:lstStyle/>
          <a:p>
            <a:r>
              <a:rPr lang="de-DE" noProof="0" dirty="0"/>
              <a:t>Warum lohnt sich die Wiederherstellung von Feuchtgebieten?</a:t>
            </a:r>
          </a:p>
        </p:txBody>
      </p:sp>
    </p:spTree>
    <p:extLst>
      <p:ext uri="{BB962C8B-B14F-4D97-AF65-F5344CB8AC3E}">
        <p14:creationId xmlns:p14="http://schemas.microsoft.com/office/powerpoint/2010/main" val="3036021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89B58A-E8CE-963B-5E8B-8942A51A1245}"/>
              </a:ext>
            </a:extLst>
          </p:cNvPr>
          <p:cNvSpPr>
            <a:spLocks noGrp="1"/>
          </p:cNvSpPr>
          <p:nvPr>
            <p:ph type="title"/>
          </p:nvPr>
        </p:nvSpPr>
        <p:spPr>
          <a:xfrm>
            <a:off x="638512" y="32784"/>
            <a:ext cx="11006950" cy="1325563"/>
          </a:xfrm>
        </p:spPr>
        <p:txBody>
          <a:bodyPr>
            <a:normAutofit/>
          </a:bodyPr>
          <a:lstStyle/>
          <a:p>
            <a:r>
              <a:rPr lang="de-DE" sz="3200" noProof="0" dirty="0"/>
              <a:t>7 Vorteile der Wiederherstellung von Feuchtgebieten</a:t>
            </a:r>
          </a:p>
        </p:txBody>
      </p:sp>
      <p:sp>
        <p:nvSpPr>
          <p:cNvPr id="3" name="Espace réservé du contenu 2">
            <a:extLst>
              <a:ext uri="{FF2B5EF4-FFF2-40B4-BE49-F238E27FC236}">
                <a16:creationId xmlns:a16="http://schemas.microsoft.com/office/drawing/2014/main" id="{FD061B1E-6B65-81E3-5182-16540934F27C}"/>
              </a:ext>
            </a:extLst>
          </p:cNvPr>
          <p:cNvSpPr>
            <a:spLocks noGrp="1"/>
          </p:cNvSpPr>
          <p:nvPr>
            <p:ph idx="1"/>
          </p:nvPr>
        </p:nvSpPr>
        <p:spPr>
          <a:xfrm>
            <a:off x="1003299" y="1438669"/>
            <a:ext cx="10461869" cy="4305308"/>
          </a:xfrm>
        </p:spPr>
        <p:txBody>
          <a:bodyPr numCol="2">
            <a:noAutofit/>
          </a:bodyPr>
          <a:lstStyle/>
          <a:p>
            <a:pPr marL="0" marR="0" lvl="0" indent="0" algn="l" defTabSz="914400" rtl="0" eaLnBrk="1" fontAlgn="auto" latinLnBrk="0" hangingPunct="1">
              <a:lnSpc>
                <a:spcPct val="100000"/>
              </a:lnSpc>
              <a:spcBef>
                <a:spcPct val="20000"/>
              </a:spcBef>
              <a:spcAft>
                <a:spcPts val="1000"/>
              </a:spcAft>
              <a:buClrTx/>
              <a:buSzTx/>
              <a:buFont typeface="Arial" panose="020B0604020202020204" pitchFamily="34" charset="0"/>
              <a:buNone/>
              <a:tabLst/>
              <a:defRPr/>
            </a:pPr>
            <a:r>
              <a:rPr kumimoji="0" lang="de-DE" sz="1800" b="1" i="0" u="none" strike="noStrike" kern="1200" cap="none" spc="0" normalizeH="0" baseline="0" noProof="0" dirty="0">
                <a:ln>
                  <a:noFill/>
                </a:ln>
                <a:solidFill>
                  <a:srgbClr val="007575"/>
                </a:solidFill>
                <a:effectLst/>
                <a:uLnTx/>
                <a:uFillTx/>
                <a:latin typeface="Arial" panose="020B0604020202020204" pitchFamily="34" charset="0"/>
                <a:ea typeface="Times New Roman" panose="02020603050405020304" pitchFamily="18" charset="0"/>
                <a:cs typeface="Times New Roman" panose="02020603050405020304" pitchFamily="18" charset="0"/>
              </a:rPr>
              <a:t>Wiederbeleben der Biodiversität</a:t>
            </a:r>
          </a:p>
          <a:p>
            <a:pPr marL="684000">
              <a:lnSpc>
                <a:spcPct val="100000"/>
              </a:lnSpc>
              <a:spcAft>
                <a:spcPts val="1000"/>
              </a:spcAft>
              <a:defRPr/>
            </a:pPr>
            <a:r>
              <a:rPr kumimoji="0" lang="de-DE" sz="14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40 % aller vorkommenden Arten weltweit leben </a:t>
            </a:r>
            <a:r>
              <a:rPr lang="de-DE" sz="1400" dirty="0">
                <a:solidFill>
                  <a:prstClr val="black"/>
                </a:solidFill>
                <a:ea typeface="Times New Roman" panose="02020603050405020304" pitchFamily="18" charset="0"/>
                <a:cs typeface="Times New Roman" panose="02020603050405020304" pitchFamily="18" charset="0"/>
              </a:rPr>
              <a:t>in Feuchtgebieten oder vermehren sich dort. Die Wiederherstellung von Feuchtgebieten stärkt die örtliche Nahrungskette und zieht Wildtiere an. </a:t>
            </a:r>
          </a:p>
          <a:p>
            <a:pPr marL="0" indent="0">
              <a:lnSpc>
                <a:spcPct val="100000"/>
              </a:lnSpc>
              <a:spcBef>
                <a:spcPct val="20000"/>
              </a:spcBef>
              <a:spcAft>
                <a:spcPts val="1000"/>
              </a:spcAft>
              <a:buNone/>
              <a:defRPr/>
            </a:pPr>
            <a:r>
              <a:rPr lang="de-DE" sz="1800" b="1" dirty="0">
                <a:solidFill>
                  <a:srgbClr val="007575"/>
                </a:solidFill>
                <a:cs typeface="Times New Roman" panose="02020603050405020304" pitchFamily="18" charset="0"/>
              </a:rPr>
              <a:t>Auffüllen und Filtern der Wasserreserven</a:t>
            </a:r>
          </a:p>
          <a:p>
            <a:pPr marL="684000">
              <a:lnSpc>
                <a:spcPct val="100000"/>
              </a:lnSpc>
              <a:spcAft>
                <a:spcPts val="1000"/>
              </a:spcAft>
              <a:defRPr/>
            </a:pPr>
            <a:r>
              <a:rPr kumimoji="0" lang="de-DE" sz="14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Feuchtgebiete filtern Wasser auf natürliche Art, entfernen Schadstoffe und verbessern die lokale Wasserversorgung. </a:t>
            </a:r>
          </a:p>
          <a:p>
            <a:pPr marL="0" marR="0" lvl="0" indent="0" algn="l" defTabSz="914400" rtl="0" eaLnBrk="1" fontAlgn="auto" latinLnBrk="0" hangingPunct="1">
              <a:lnSpc>
                <a:spcPct val="100000"/>
              </a:lnSpc>
              <a:spcBef>
                <a:spcPct val="20000"/>
              </a:spcBef>
              <a:spcAft>
                <a:spcPts val="1000"/>
              </a:spcAft>
              <a:buClrTx/>
              <a:buSzTx/>
              <a:buFont typeface="Arial" panose="020B0604020202020204" pitchFamily="34" charset="0"/>
              <a:buNone/>
              <a:tabLst/>
              <a:defRPr/>
            </a:pPr>
            <a:r>
              <a:rPr lang="de-DE" sz="1800" b="1" dirty="0">
                <a:solidFill>
                  <a:srgbClr val="007575"/>
                </a:solidFill>
                <a:ea typeface="Times New Roman" panose="02020603050405020304" pitchFamily="18" charset="0"/>
                <a:cs typeface="Times New Roman" panose="02020603050405020304" pitchFamily="18" charset="0"/>
              </a:rPr>
              <a:t>Speichern von Kohlenstoff</a:t>
            </a:r>
            <a:endParaRPr kumimoji="0" lang="de-DE" sz="1800" b="1" i="0" u="none" strike="noStrike" kern="1200" cap="none" spc="0" normalizeH="0" baseline="0" noProof="0" dirty="0">
              <a:ln>
                <a:noFill/>
              </a:ln>
              <a:solidFill>
                <a:srgbClr val="007575"/>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684000">
              <a:lnSpc>
                <a:spcPct val="100000"/>
              </a:lnSpc>
              <a:spcAft>
                <a:spcPts val="1000"/>
              </a:spcAft>
              <a:defRPr/>
            </a:pPr>
            <a:r>
              <a:rPr kumimoji="0" lang="de-DE" sz="14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Bestimmte Arten von Feuchtgebieten, besonders Moore, </a:t>
            </a:r>
            <a:r>
              <a:rPr lang="de-DE" sz="1400" dirty="0">
                <a:solidFill>
                  <a:prstClr val="black"/>
                </a:solidFill>
                <a:ea typeface="Times New Roman" panose="02020603050405020304" pitchFamily="18" charset="0"/>
                <a:cs typeface="Times New Roman" panose="02020603050405020304" pitchFamily="18" charset="0"/>
              </a:rPr>
              <a:t>M</a:t>
            </a:r>
            <a:r>
              <a:rPr kumimoji="0" lang="de-DE" sz="140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angroven</a:t>
            </a:r>
            <a:r>
              <a:rPr lang="de-DE" sz="1400" dirty="0">
                <a:solidFill>
                  <a:prstClr val="black"/>
                </a:solidFill>
                <a:ea typeface="Times New Roman" panose="02020603050405020304" pitchFamily="18" charset="0"/>
                <a:cs typeface="Times New Roman" panose="02020603050405020304" pitchFamily="18" charset="0"/>
              </a:rPr>
              <a:t>, Gezeitensümpfe und Seegraswiesen sind außergewöhnlich effiziente Kohlenstoffsenken. </a:t>
            </a:r>
          </a:p>
          <a:p>
            <a:pPr marL="0" indent="0">
              <a:lnSpc>
                <a:spcPct val="100000"/>
              </a:lnSpc>
              <a:spcBef>
                <a:spcPct val="20000"/>
              </a:spcBef>
              <a:spcAft>
                <a:spcPts val="1000"/>
              </a:spcAft>
              <a:buNone/>
              <a:defRPr/>
            </a:pPr>
            <a:r>
              <a:rPr lang="de-DE" sz="1800" b="1" dirty="0">
                <a:solidFill>
                  <a:srgbClr val="007575"/>
                </a:solidFill>
                <a:cs typeface="Times New Roman" panose="02020603050405020304" pitchFamily="18" charset="0"/>
              </a:rPr>
              <a:t>Abschwächen der Folgen von Überschwemmungen und Stürmen</a:t>
            </a:r>
          </a:p>
          <a:p>
            <a:pPr marL="684000">
              <a:lnSpc>
                <a:spcPct val="100000"/>
              </a:lnSpc>
              <a:spcAft>
                <a:spcPts val="1000"/>
              </a:spcAft>
              <a:defRPr/>
            </a:pPr>
            <a:r>
              <a:rPr kumimoji="0" lang="de-DE" sz="14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Wiederhergestellte Feuchtgebiete können bei Starkregenereignissen und Überschwemmungen wie Schwämme funktionieren, Sturmwellen an Küsten abpuffern und Gemeinden </a:t>
            </a:r>
            <a:r>
              <a:rPr lang="de-DE" sz="1400" dirty="0">
                <a:solidFill>
                  <a:prstClr val="black"/>
                </a:solidFill>
                <a:ea typeface="Times New Roman" panose="02020603050405020304" pitchFamily="18" charset="0"/>
                <a:cs typeface="Times New Roman" panose="02020603050405020304" pitchFamily="18" charset="0"/>
              </a:rPr>
              <a:t>bei Extremwetter </a:t>
            </a:r>
            <a:r>
              <a:rPr kumimoji="0" lang="de-DE" sz="140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abschirmen. </a:t>
            </a:r>
          </a:p>
        </p:txBody>
      </p:sp>
      <p:pic>
        <p:nvPicPr>
          <p:cNvPr id="4" name="Image 3">
            <a:extLst>
              <a:ext uri="{FF2B5EF4-FFF2-40B4-BE49-F238E27FC236}">
                <a16:creationId xmlns:a16="http://schemas.microsoft.com/office/drawing/2014/main" id="{4CC6034B-0804-BC81-CD40-86D503B318CE}"/>
              </a:ext>
            </a:extLst>
          </p:cNvPr>
          <p:cNvPicPr>
            <a:picLocks noChangeAspect="1"/>
          </p:cNvPicPr>
          <p:nvPr/>
        </p:nvPicPr>
        <p:blipFill>
          <a:blip r:embed="rId2"/>
          <a:stretch>
            <a:fillRect/>
          </a:stretch>
        </p:blipFill>
        <p:spPr>
          <a:xfrm>
            <a:off x="456112" y="1391800"/>
            <a:ext cx="469900" cy="469900"/>
          </a:xfrm>
          <a:prstGeom prst="rect">
            <a:avLst/>
          </a:prstGeom>
        </p:spPr>
      </p:pic>
      <p:pic>
        <p:nvPicPr>
          <p:cNvPr id="5" name="Image 4">
            <a:extLst>
              <a:ext uri="{FF2B5EF4-FFF2-40B4-BE49-F238E27FC236}">
                <a16:creationId xmlns:a16="http://schemas.microsoft.com/office/drawing/2014/main" id="{98C4012D-7C04-B81E-3704-1020CBAB313F}"/>
              </a:ext>
            </a:extLst>
          </p:cNvPr>
          <p:cNvPicPr>
            <a:picLocks noChangeAspect="1"/>
          </p:cNvPicPr>
          <p:nvPr/>
        </p:nvPicPr>
        <p:blipFill>
          <a:blip r:embed="rId3"/>
          <a:stretch>
            <a:fillRect/>
          </a:stretch>
        </p:blipFill>
        <p:spPr>
          <a:xfrm>
            <a:off x="456112" y="2959100"/>
            <a:ext cx="469900" cy="469900"/>
          </a:xfrm>
          <a:prstGeom prst="rect">
            <a:avLst/>
          </a:prstGeom>
        </p:spPr>
      </p:pic>
      <p:pic>
        <p:nvPicPr>
          <p:cNvPr id="6" name="Image 5">
            <a:extLst>
              <a:ext uri="{FF2B5EF4-FFF2-40B4-BE49-F238E27FC236}">
                <a16:creationId xmlns:a16="http://schemas.microsoft.com/office/drawing/2014/main" id="{2413F567-B1EA-6E05-2D4E-86F6A492B357}"/>
              </a:ext>
            </a:extLst>
          </p:cNvPr>
          <p:cNvPicPr>
            <a:picLocks noChangeAspect="1"/>
          </p:cNvPicPr>
          <p:nvPr/>
        </p:nvPicPr>
        <p:blipFill>
          <a:blip r:embed="rId4"/>
          <a:stretch>
            <a:fillRect/>
          </a:stretch>
        </p:blipFill>
        <p:spPr>
          <a:xfrm>
            <a:off x="451730" y="4297002"/>
            <a:ext cx="469900" cy="469900"/>
          </a:xfrm>
          <a:prstGeom prst="rect">
            <a:avLst/>
          </a:prstGeom>
        </p:spPr>
      </p:pic>
      <p:pic>
        <p:nvPicPr>
          <p:cNvPr id="7" name="Image 6">
            <a:extLst>
              <a:ext uri="{FF2B5EF4-FFF2-40B4-BE49-F238E27FC236}">
                <a16:creationId xmlns:a16="http://schemas.microsoft.com/office/drawing/2014/main" id="{752E67DB-A767-E0E8-3669-40C6990B64FA}"/>
              </a:ext>
            </a:extLst>
          </p:cNvPr>
          <p:cNvPicPr>
            <a:picLocks noChangeAspect="1"/>
          </p:cNvPicPr>
          <p:nvPr/>
        </p:nvPicPr>
        <p:blipFill>
          <a:blip r:embed="rId5"/>
          <a:stretch>
            <a:fillRect/>
          </a:stretch>
        </p:blipFill>
        <p:spPr>
          <a:xfrm>
            <a:off x="10092668" y="1358347"/>
            <a:ext cx="469900" cy="469900"/>
          </a:xfrm>
          <a:prstGeom prst="rect">
            <a:avLst/>
          </a:prstGeom>
        </p:spPr>
      </p:pic>
      <p:pic>
        <p:nvPicPr>
          <p:cNvPr id="9" name="Image 8" descr="Une image contenant graphiques vectoriels&#10;&#10;Description générée automatiquement">
            <a:extLst>
              <a:ext uri="{FF2B5EF4-FFF2-40B4-BE49-F238E27FC236}">
                <a16:creationId xmlns:a16="http://schemas.microsoft.com/office/drawing/2014/main" id="{D8544F28-1332-CF62-F8BC-FCE2528C5C0C}"/>
              </a:ext>
            </a:extLst>
          </p:cNvPr>
          <p:cNvPicPr>
            <a:picLocks noChangeAspect="1"/>
          </p:cNvPicPr>
          <p:nvPr/>
        </p:nvPicPr>
        <p:blipFill>
          <a:blip r:embed="rId6"/>
          <a:stretch>
            <a:fillRect/>
          </a:stretch>
        </p:blipFill>
        <p:spPr>
          <a:xfrm>
            <a:off x="9028386" y="4162388"/>
            <a:ext cx="3068364" cy="2148888"/>
          </a:xfrm>
          <a:prstGeom prst="rect">
            <a:avLst/>
          </a:prstGeom>
        </p:spPr>
      </p:pic>
      <p:pic>
        <p:nvPicPr>
          <p:cNvPr id="10" name="Image 9" descr="Une image contenant texte, plante&#10;&#10;Description générée automatiquement">
            <a:extLst>
              <a:ext uri="{FF2B5EF4-FFF2-40B4-BE49-F238E27FC236}">
                <a16:creationId xmlns:a16="http://schemas.microsoft.com/office/drawing/2014/main" id="{09FCD600-049B-036F-D3CC-CB8FBD9D8C4D}"/>
              </a:ext>
            </a:extLst>
          </p:cNvPr>
          <p:cNvPicPr>
            <a:picLocks noChangeAspect="1"/>
          </p:cNvPicPr>
          <p:nvPr/>
        </p:nvPicPr>
        <p:blipFill>
          <a:blip r:embed="rId7"/>
          <a:stretch>
            <a:fillRect/>
          </a:stretch>
        </p:blipFill>
        <p:spPr>
          <a:xfrm>
            <a:off x="6178550" y="4298731"/>
            <a:ext cx="2354741" cy="2580796"/>
          </a:xfrm>
          <a:prstGeom prst="rect">
            <a:avLst/>
          </a:prstGeom>
        </p:spPr>
      </p:pic>
    </p:spTree>
    <p:extLst>
      <p:ext uri="{BB962C8B-B14F-4D97-AF65-F5344CB8AC3E}">
        <p14:creationId xmlns:p14="http://schemas.microsoft.com/office/powerpoint/2010/main" val="165339605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28499A3D4EBC46A54B223F15BF4755" ma:contentTypeVersion="14" ma:contentTypeDescription="Create a new document." ma:contentTypeScope="" ma:versionID="d3d5f6b086a7ab15a956499acfa0459b">
  <xsd:schema xmlns:xsd="http://www.w3.org/2001/XMLSchema" xmlns:xs="http://www.w3.org/2001/XMLSchema" xmlns:p="http://schemas.microsoft.com/office/2006/metadata/properties" xmlns:ns3="682f1ccd-e5c5-43c9-b9d9-dd72e0a643d0" xmlns:ns4="75035800-fbd9-4494-bf62-86cc10c5d50d" targetNamespace="http://schemas.microsoft.com/office/2006/metadata/properties" ma:root="true" ma:fieldsID="511bc48eb78312e8c3260c6625d820ce" ns3:_="" ns4:_="">
    <xsd:import namespace="682f1ccd-e5c5-43c9-b9d9-dd72e0a643d0"/>
    <xsd:import namespace="75035800-fbd9-4494-bf62-86cc10c5d50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LengthInSecond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2f1ccd-e5c5-43c9-b9d9-dd72e0a643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MediaLengthInSeconds" ma:hidden="true" ma:internalName="MediaLengthInSeconds" ma:readOnly="true">
      <xsd:simpleType>
        <xsd:restriction base="dms:Unknow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5035800-fbd9-4494-bf62-86cc10c5d50d"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12F664-61FA-4F5A-81D5-194DE546B1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2f1ccd-e5c5-43c9-b9d9-dd72e0a643d0"/>
    <ds:schemaRef ds:uri="75035800-fbd9-4494-bf62-86cc10c5d5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14DEC0-F9D9-4A49-8D4C-D0B1FA58B8DC}">
  <ds:schemaRefs>
    <ds:schemaRef ds:uri="http://purl.org/dc/elements/1.1/"/>
    <ds:schemaRef ds:uri="http://schemas.microsoft.com/office/2006/documentManagement/types"/>
    <ds:schemaRef ds:uri="http://schemas.microsoft.com/office/infopath/2007/PartnerControls"/>
    <ds:schemaRef ds:uri="75035800-fbd9-4494-bf62-86cc10c5d50d"/>
    <ds:schemaRef ds:uri="682f1ccd-e5c5-43c9-b9d9-dd72e0a643d0"/>
    <ds:schemaRef ds:uri="http://purl.org/dc/dcmitype/"/>
    <ds:schemaRef ds:uri="http://purl.org/dc/terms/"/>
    <ds:schemaRef ds:uri="http://www.w3.org/XML/1998/namespac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015B054F-8548-473B-9AE2-82DB7B4EFC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1487</Words>
  <Application>Microsoft Office PowerPoint</Application>
  <PresentationFormat>Breitbild</PresentationFormat>
  <Paragraphs>132</Paragraphs>
  <Slides>18</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Arial</vt:lpstr>
      <vt:lpstr>Calibri</vt:lpstr>
      <vt:lpstr>Calibri Light</vt:lpstr>
      <vt:lpstr>DINPro-Regular</vt:lpstr>
      <vt:lpstr>Georgia</vt:lpstr>
      <vt:lpstr>Helvetica</vt:lpstr>
      <vt:lpstr>Times New Roman</vt:lpstr>
      <vt:lpstr>Thème Office</vt:lpstr>
      <vt:lpstr>PowerPoint-Präsentation</vt:lpstr>
      <vt:lpstr>Feuchtgebiete</vt:lpstr>
      <vt:lpstr>Wiederherstellung von Feuchtgebieten:  Warum drängt die Zeit?</vt:lpstr>
      <vt:lpstr>Feuchtgebiete sind lebenswichtig für uns Menschen…</vt:lpstr>
      <vt:lpstr>Die Wiederherstellung von Feuchtgebieten drängt.  Was ist die beste Herangehensweise?</vt:lpstr>
      <vt:lpstr>7 Best Practices für die Wiederherstellung</vt:lpstr>
      <vt:lpstr>7 Best Practices für die Wiederherstellung</vt:lpstr>
      <vt:lpstr>Warum lohnt sich die Wiederherstellung von Feuchtgebieten?</vt:lpstr>
      <vt:lpstr>7 Vorteile der Wiederherstellung von Feuchtgebieten</vt:lpstr>
      <vt:lpstr>7 Vorteile der Wiederherstellung von Feuchtgebieten</vt:lpstr>
      <vt:lpstr>Die Wiederherstellung eines Feuchtgebietes ist ein komplexes Vorhaben.  Wer macht es möglich?</vt:lpstr>
      <vt:lpstr>7 wichtige Akteure arbeiten zusammen</vt:lpstr>
      <vt:lpstr>7 wichtige Akteure arbeiten zusammen</vt:lpstr>
      <vt:lpstr>Wie kann man sich selbst engagieren oder einen Beitrag leisten?</vt:lpstr>
      <vt:lpstr>Bewusste Entscheidungen</vt:lpstr>
      <vt:lpstr>Überzeugungskräftig kommunizieren</vt:lpstr>
      <vt:lpstr>Tatkräftiger Einsatz</vt:lpstr>
      <vt:lpstr>Die Wiederherstellung von Feuchtgebieten liegt in den Händen jedes Einzelnen!  Vielen Dank!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Wetlands</dc:title>
  <dc:creator>Damien Gallay</dc:creator>
  <cp:lastModifiedBy>Julia Laux</cp:lastModifiedBy>
  <cp:revision>151</cp:revision>
  <cp:lastPrinted>2021-11-25T14:43:02Z</cp:lastPrinted>
  <dcterms:created xsi:type="dcterms:W3CDTF">2021-11-23T15:20:39Z</dcterms:created>
  <dcterms:modified xsi:type="dcterms:W3CDTF">2023-01-09T10:28:35Z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0x0101009528499A3D4EBC46A54B223F15BF4755</vt:lpwstr>
  </property>
</Properties>
</file>